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9" r:id="rId4"/>
    <p:sldId id="258" r:id="rId5"/>
    <p:sldId id="265" r:id="rId6"/>
    <p:sldId id="260" r:id="rId7"/>
    <p:sldId id="266" r:id="rId8"/>
    <p:sldId id="261" r:id="rId9"/>
    <p:sldId id="267" r:id="rId10"/>
    <p:sldId id="262" r:id="rId11"/>
    <p:sldId id="263" r:id="rId12"/>
    <p:sldId id="269" r:id="rId13"/>
    <p:sldId id="268" r:id="rId14"/>
    <p:sldId id="270" r:id="rId15"/>
    <p:sldId id="26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D165"/>
    <a:srgbClr val="CC9900"/>
    <a:srgbClr val="705532"/>
    <a:srgbClr val="986F38"/>
    <a:srgbClr val="FF9E1D"/>
    <a:srgbClr val="D68B1C"/>
    <a:srgbClr val="D096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78" autoAdjust="0"/>
    <p:restoredTop sz="90481" autoAdjust="0"/>
  </p:normalViewPr>
  <p:slideViewPr>
    <p:cSldViewPr>
      <p:cViewPr varScale="1">
        <p:scale>
          <a:sx n="50" d="100"/>
          <a:sy n="50" d="100"/>
        </p:scale>
        <p:origin x="1234" y="31"/>
      </p:cViewPr>
      <p:guideLst>
        <p:guide orient="horz" pos="2160"/>
        <p:guide pos="2880"/>
      </p:guideLst>
    </p:cSldViewPr>
  </p:slideViewPr>
  <p:notesTextViewPr>
    <p:cViewPr>
      <p:scale>
        <a:sx n="1" d="1"/>
        <a:sy n="1" d="1"/>
      </p:scale>
      <p:origin x="0" y="-267"/>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5B4355-FEB7-4FFD-867C-53BA1E66FEB4}" type="datetimeFigureOut">
              <a:rPr lang="en-US" smtClean="0"/>
              <a:t>5/1/2020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63F727-DB5A-4790-A317-CAE8F94E13F1}" type="slidenum">
              <a:rPr lang="en-US" smtClean="0"/>
              <a:t>‹#›</a:t>
            </a:fld>
            <a:endParaRPr lang="en-US"/>
          </a:p>
        </p:txBody>
      </p:sp>
    </p:spTree>
    <p:extLst>
      <p:ext uri="{BB962C8B-B14F-4D97-AF65-F5344CB8AC3E}">
        <p14:creationId xmlns:p14="http://schemas.microsoft.com/office/powerpoint/2010/main" val="1961692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confidentcounselors.com/2017/11/27/calm-angry-parent/"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to students that there are “introductory” type conferences that should be very positive and uplifting, brief and should not go into any kind of details, especially if in the front office, school parking lot, etc. Instead, exchange pleasantries, make a plan for meeting later. </a:t>
            </a:r>
          </a:p>
          <a:p>
            <a:r>
              <a:rPr lang="en-US" dirty="0"/>
              <a:t>Academic conferences can be led by the teacher, by the student or by an administrator or counselor. Emphasize importance of documentation- both positive and negative.</a:t>
            </a:r>
          </a:p>
          <a:p>
            <a:r>
              <a:rPr lang="en-US" dirty="0"/>
              <a:t>Social- behavioral conferences might be based on teacher’s observations/experiences in school or might be initiated by parents, particularly in cases of bullying.</a:t>
            </a:r>
          </a:p>
          <a:p>
            <a:r>
              <a:rPr lang="en-US" dirty="0"/>
              <a:t>Parent initiated conferences- emphasize the importance of timely response, open mind, being a good listener.</a:t>
            </a:r>
          </a:p>
          <a:p>
            <a:r>
              <a:rPr lang="en-US" dirty="0"/>
              <a:t>Irate parent – talk about some ways to de-escalate a situation. Great resource at </a:t>
            </a:r>
            <a:r>
              <a:rPr lang="en-US" dirty="0">
                <a:hlinkClick r:id="rId3"/>
              </a:rPr>
              <a:t>https://confidentcounselors.com/2017/11/27/calm-angry-parent/</a:t>
            </a:r>
            <a:endParaRPr lang="en-US" dirty="0"/>
          </a:p>
        </p:txBody>
      </p:sp>
      <p:sp>
        <p:nvSpPr>
          <p:cNvPr id="4" name="Slide Number Placeholder 3"/>
          <p:cNvSpPr>
            <a:spLocks noGrp="1"/>
          </p:cNvSpPr>
          <p:nvPr>
            <p:ph type="sldNum" sz="quarter" idx="5"/>
          </p:nvPr>
        </p:nvSpPr>
        <p:spPr/>
        <p:txBody>
          <a:bodyPr/>
          <a:lstStyle/>
          <a:p>
            <a:fld id="{8763F727-DB5A-4790-A317-CAE8F94E13F1}" type="slidenum">
              <a:rPr lang="en-US" smtClean="0"/>
              <a:t>2</a:t>
            </a:fld>
            <a:endParaRPr lang="en-US"/>
          </a:p>
        </p:txBody>
      </p:sp>
    </p:spTree>
    <p:extLst>
      <p:ext uri="{BB962C8B-B14F-4D97-AF65-F5344CB8AC3E}">
        <p14:creationId xmlns:p14="http://schemas.microsoft.com/office/powerpoint/2010/main" val="14375933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students to describe how they might approach this type of conference. What are key elements? What is desired goal? How can they ensure parents are supportive as opposed to defensive? </a:t>
            </a:r>
          </a:p>
        </p:txBody>
      </p:sp>
      <p:sp>
        <p:nvSpPr>
          <p:cNvPr id="4" name="Slide Number Placeholder 3"/>
          <p:cNvSpPr>
            <a:spLocks noGrp="1"/>
          </p:cNvSpPr>
          <p:nvPr>
            <p:ph type="sldNum" sz="quarter" idx="5"/>
          </p:nvPr>
        </p:nvSpPr>
        <p:spPr/>
        <p:txBody>
          <a:bodyPr/>
          <a:lstStyle/>
          <a:p>
            <a:fld id="{8763F727-DB5A-4790-A317-CAE8F94E13F1}" type="slidenum">
              <a:rPr lang="en-US" smtClean="0"/>
              <a:t>12</a:t>
            </a:fld>
            <a:endParaRPr lang="en-US"/>
          </a:p>
        </p:txBody>
      </p:sp>
    </p:spTree>
    <p:extLst>
      <p:ext uri="{BB962C8B-B14F-4D97-AF65-F5344CB8AC3E}">
        <p14:creationId xmlns:p14="http://schemas.microsoft.com/office/powerpoint/2010/main" val="18729163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Emphasize that most parent conferences are initiated in situations where they’ve  been misinformed of the facts. Talk about the importance of listening and not being defensive or insulted. Remind them that it’s important to have students present at some point in the conference. Emphasize once again the importance of documentation.</a:t>
            </a:r>
          </a:p>
        </p:txBody>
      </p:sp>
      <p:sp>
        <p:nvSpPr>
          <p:cNvPr id="4" name="Slide Number Placeholder 3"/>
          <p:cNvSpPr>
            <a:spLocks noGrp="1"/>
          </p:cNvSpPr>
          <p:nvPr>
            <p:ph type="sldNum" sz="quarter" idx="5"/>
          </p:nvPr>
        </p:nvSpPr>
        <p:spPr/>
        <p:txBody>
          <a:bodyPr/>
          <a:lstStyle/>
          <a:p>
            <a:fld id="{8763F727-DB5A-4790-A317-CAE8F94E13F1}" type="slidenum">
              <a:rPr lang="en-US" smtClean="0"/>
              <a:t>13</a:t>
            </a:fld>
            <a:endParaRPr lang="en-US"/>
          </a:p>
        </p:txBody>
      </p:sp>
    </p:spTree>
    <p:extLst>
      <p:ext uri="{BB962C8B-B14F-4D97-AF65-F5344CB8AC3E}">
        <p14:creationId xmlns:p14="http://schemas.microsoft.com/office/powerpoint/2010/main" val="4692461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a:t>
            </a:r>
            <a:r>
              <a:rPr lang="en-US" dirty="0" smtClean="0"/>
              <a:t>students </a:t>
            </a:r>
            <a:r>
              <a:rPr lang="en-US" dirty="0"/>
              <a:t>discuss the appropriate strategies for handling this complaint. When should an admin be alerted/involved? What are school and district policies for dealing with bullying and harassment? Emphasize the importance of following school/district protocols, especially if a counselor or admin needs to get involved.</a:t>
            </a:r>
          </a:p>
        </p:txBody>
      </p:sp>
      <p:sp>
        <p:nvSpPr>
          <p:cNvPr id="4" name="Slide Number Placeholder 3"/>
          <p:cNvSpPr>
            <a:spLocks noGrp="1"/>
          </p:cNvSpPr>
          <p:nvPr>
            <p:ph type="sldNum" sz="quarter" idx="5"/>
          </p:nvPr>
        </p:nvSpPr>
        <p:spPr/>
        <p:txBody>
          <a:bodyPr/>
          <a:lstStyle/>
          <a:p>
            <a:fld id="{8763F727-DB5A-4790-A317-CAE8F94E13F1}" type="slidenum">
              <a:rPr lang="en-US" smtClean="0"/>
              <a:t>14</a:t>
            </a:fld>
            <a:endParaRPr lang="en-US"/>
          </a:p>
        </p:txBody>
      </p:sp>
    </p:spTree>
    <p:extLst>
      <p:ext uri="{BB962C8B-B14F-4D97-AF65-F5344CB8AC3E}">
        <p14:creationId xmlns:p14="http://schemas.microsoft.com/office/powerpoint/2010/main" val="8885043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Close by reassuring students that it’s okay to be nervous. If possible, have an admin, mentor teacher, or counselor present for conferences as appropriate to provide support and guidance. </a:t>
            </a:r>
          </a:p>
          <a:p>
            <a:r>
              <a:rPr lang="en-US" dirty="0"/>
              <a:t>Remind them that it’s a courtesy to parents to ask permission for “extra’ personnel to be included, except for administrator. With administrator, simply say, “I’ve asked Mr. (or Mrs.) X to join us to provide his/her thoughts and support as well. </a:t>
            </a:r>
          </a:p>
        </p:txBody>
      </p:sp>
      <p:sp>
        <p:nvSpPr>
          <p:cNvPr id="4" name="Slide Number Placeholder 3"/>
          <p:cNvSpPr>
            <a:spLocks noGrp="1"/>
          </p:cNvSpPr>
          <p:nvPr>
            <p:ph type="sldNum" sz="quarter" idx="5"/>
          </p:nvPr>
        </p:nvSpPr>
        <p:spPr/>
        <p:txBody>
          <a:bodyPr/>
          <a:lstStyle/>
          <a:p>
            <a:fld id="{8763F727-DB5A-4790-A317-CAE8F94E13F1}" type="slidenum">
              <a:rPr lang="en-US" smtClean="0"/>
              <a:t>15</a:t>
            </a:fld>
            <a:endParaRPr lang="en-US"/>
          </a:p>
        </p:txBody>
      </p:sp>
    </p:spTree>
    <p:extLst>
      <p:ext uri="{BB962C8B-B14F-4D97-AF65-F5344CB8AC3E}">
        <p14:creationId xmlns:p14="http://schemas.microsoft.com/office/powerpoint/2010/main" val="1152424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 through each talking point with students/teachers. Allow them to ask questions if they have any. These are pretty cut and dry. Ask students to look for commonalities among the </a:t>
            </a:r>
            <a:r>
              <a:rPr lang="en-US" dirty="0" smtClean="0"/>
              <a:t>three </a:t>
            </a:r>
            <a:r>
              <a:rPr lang="en-US" dirty="0"/>
              <a:t>types of </a:t>
            </a:r>
            <a:r>
              <a:rPr lang="en-US" dirty="0" smtClean="0"/>
              <a:t>conferences.</a:t>
            </a:r>
            <a:endParaRPr lang="en-US" dirty="0"/>
          </a:p>
        </p:txBody>
      </p:sp>
      <p:sp>
        <p:nvSpPr>
          <p:cNvPr id="4" name="Slide Number Placeholder 3"/>
          <p:cNvSpPr>
            <a:spLocks noGrp="1"/>
          </p:cNvSpPr>
          <p:nvPr>
            <p:ph type="sldNum" sz="quarter" idx="5"/>
          </p:nvPr>
        </p:nvSpPr>
        <p:spPr/>
        <p:txBody>
          <a:bodyPr/>
          <a:lstStyle/>
          <a:p>
            <a:fld id="{8763F727-DB5A-4790-A317-CAE8F94E13F1}" type="slidenum">
              <a:rPr lang="en-US" smtClean="0"/>
              <a:t>3</a:t>
            </a:fld>
            <a:endParaRPr lang="en-US"/>
          </a:p>
        </p:txBody>
      </p:sp>
    </p:spTree>
    <p:extLst>
      <p:ext uri="{BB962C8B-B14F-4D97-AF65-F5344CB8AC3E}">
        <p14:creationId xmlns:p14="http://schemas.microsoft.com/office/powerpoint/2010/main" val="1636088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Though the teacher most often leads a conference, it’s certainly advantageous to include the student. </a:t>
            </a:r>
            <a:r>
              <a:rPr lang="en-US" dirty="0" smtClean="0"/>
              <a:t>(</a:t>
            </a:r>
            <a:r>
              <a:rPr lang="en-US" dirty="0"/>
              <a:t>note- it’s always okay to invite the administrator as well</a:t>
            </a:r>
            <a:r>
              <a:rPr lang="en-US" dirty="0" smtClean="0"/>
              <a:t>!) Emphasize </a:t>
            </a:r>
            <a:r>
              <a:rPr lang="en-US" dirty="0"/>
              <a:t>that you may want to meet with parent first and then bring student in for last part of conference, especially with early childhood students. Explain that parents can get defensive pretty quickly; so, it’s very important to remain non-judgmental and unbiased. Ask what they see at home and if the parent would like extra resources to assist at home. Use several examples of student work to show mastery, approaching mastery, unsatisfactory performance making sure not to identify any other students.</a:t>
            </a:r>
          </a:p>
        </p:txBody>
      </p:sp>
      <p:sp>
        <p:nvSpPr>
          <p:cNvPr id="4" name="Slide Number Placeholder 3"/>
          <p:cNvSpPr>
            <a:spLocks noGrp="1"/>
          </p:cNvSpPr>
          <p:nvPr>
            <p:ph type="sldNum" sz="quarter" idx="5"/>
          </p:nvPr>
        </p:nvSpPr>
        <p:spPr/>
        <p:txBody>
          <a:bodyPr/>
          <a:lstStyle/>
          <a:p>
            <a:fld id="{8763F727-DB5A-4790-A317-CAE8F94E13F1}" type="slidenum">
              <a:rPr lang="en-US" smtClean="0"/>
              <a:t>4</a:t>
            </a:fld>
            <a:endParaRPr lang="en-US"/>
          </a:p>
        </p:txBody>
      </p:sp>
    </p:spTree>
    <p:extLst>
      <p:ext uri="{BB962C8B-B14F-4D97-AF65-F5344CB8AC3E}">
        <p14:creationId xmlns:p14="http://schemas.microsoft.com/office/powerpoint/2010/main" val="3838974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Role play- have students practice both roles; </a:t>
            </a:r>
            <a:r>
              <a:rPr lang="en-US" dirty="0" smtClean="0"/>
              <a:t>or</a:t>
            </a:r>
            <a:r>
              <a:rPr lang="en-US" baseline="0" dirty="0" smtClean="0"/>
              <a:t> have a </a:t>
            </a:r>
            <a:r>
              <a:rPr lang="en-US" dirty="0" smtClean="0"/>
              <a:t>discussion- </a:t>
            </a:r>
            <a:r>
              <a:rPr lang="en-US" dirty="0"/>
              <a:t>ask students what steps they would take to ensure a successful conference. Ask them to anticipate what parents might say in response and how they would respond.</a:t>
            </a:r>
          </a:p>
        </p:txBody>
      </p:sp>
      <p:sp>
        <p:nvSpPr>
          <p:cNvPr id="4" name="Slide Number Placeholder 3"/>
          <p:cNvSpPr>
            <a:spLocks noGrp="1"/>
          </p:cNvSpPr>
          <p:nvPr>
            <p:ph type="sldNum" sz="quarter" idx="5"/>
          </p:nvPr>
        </p:nvSpPr>
        <p:spPr/>
        <p:txBody>
          <a:bodyPr/>
          <a:lstStyle/>
          <a:p>
            <a:fld id="{8763F727-DB5A-4790-A317-CAE8F94E13F1}" type="slidenum">
              <a:rPr lang="en-US" smtClean="0"/>
              <a:t>5</a:t>
            </a:fld>
            <a:endParaRPr lang="en-US"/>
          </a:p>
        </p:txBody>
      </p:sp>
    </p:spTree>
    <p:extLst>
      <p:ext uri="{BB962C8B-B14F-4D97-AF65-F5344CB8AC3E}">
        <p14:creationId xmlns:p14="http://schemas.microsoft.com/office/powerpoint/2010/main" val="6691824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students to reflect on what this situation might look like and to anticipate parent responses/questions. Give them a few minutes to discuss, then share out.</a:t>
            </a:r>
          </a:p>
        </p:txBody>
      </p:sp>
      <p:sp>
        <p:nvSpPr>
          <p:cNvPr id="4" name="Slide Number Placeholder 3"/>
          <p:cNvSpPr>
            <a:spLocks noGrp="1"/>
          </p:cNvSpPr>
          <p:nvPr>
            <p:ph type="sldNum" sz="quarter" idx="5"/>
          </p:nvPr>
        </p:nvSpPr>
        <p:spPr/>
        <p:txBody>
          <a:bodyPr/>
          <a:lstStyle/>
          <a:p>
            <a:fld id="{8763F727-DB5A-4790-A317-CAE8F94E13F1}" type="slidenum">
              <a:rPr lang="en-US" smtClean="0"/>
              <a:t>7</a:t>
            </a:fld>
            <a:endParaRPr lang="en-US"/>
          </a:p>
        </p:txBody>
      </p:sp>
    </p:spTree>
    <p:extLst>
      <p:ext uri="{BB962C8B-B14F-4D97-AF65-F5344CB8AC3E}">
        <p14:creationId xmlns:p14="http://schemas.microsoft.com/office/powerpoint/2010/main" val="6452660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Emphasize that the key to a successful student-led conference is the preparation and practice. Emphasize the importance of following up with student and parent!</a:t>
            </a:r>
          </a:p>
          <a:p>
            <a:r>
              <a:rPr lang="en-US" dirty="0"/>
              <a:t>Remind students how important it is to discuss their documentation with counselor/administrator and any other support person that might be involved. </a:t>
            </a:r>
          </a:p>
        </p:txBody>
      </p:sp>
      <p:sp>
        <p:nvSpPr>
          <p:cNvPr id="4" name="Slide Number Placeholder 3"/>
          <p:cNvSpPr>
            <a:spLocks noGrp="1"/>
          </p:cNvSpPr>
          <p:nvPr>
            <p:ph type="sldNum" sz="quarter" idx="5"/>
          </p:nvPr>
        </p:nvSpPr>
        <p:spPr/>
        <p:txBody>
          <a:bodyPr/>
          <a:lstStyle/>
          <a:p>
            <a:fld id="{8763F727-DB5A-4790-A317-CAE8F94E13F1}" type="slidenum">
              <a:rPr lang="en-US" smtClean="0"/>
              <a:t>8</a:t>
            </a:fld>
            <a:endParaRPr lang="en-US"/>
          </a:p>
        </p:txBody>
      </p:sp>
    </p:spTree>
    <p:extLst>
      <p:ext uri="{BB962C8B-B14F-4D97-AF65-F5344CB8AC3E}">
        <p14:creationId xmlns:p14="http://schemas.microsoft.com/office/powerpoint/2010/main" val="27693149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students to reflect on how they would prepare for this type of conference. Give them time to reflect, discuss and then share out. Provide feedback and support for student responses. </a:t>
            </a:r>
          </a:p>
        </p:txBody>
      </p:sp>
      <p:sp>
        <p:nvSpPr>
          <p:cNvPr id="4" name="Slide Number Placeholder 3"/>
          <p:cNvSpPr>
            <a:spLocks noGrp="1"/>
          </p:cNvSpPr>
          <p:nvPr>
            <p:ph type="sldNum" sz="quarter" idx="5"/>
          </p:nvPr>
        </p:nvSpPr>
        <p:spPr/>
        <p:txBody>
          <a:bodyPr/>
          <a:lstStyle/>
          <a:p>
            <a:fld id="{8763F727-DB5A-4790-A317-CAE8F94E13F1}" type="slidenum">
              <a:rPr lang="en-US" smtClean="0"/>
              <a:t>9</a:t>
            </a:fld>
            <a:endParaRPr lang="en-US"/>
          </a:p>
        </p:txBody>
      </p:sp>
    </p:spTree>
    <p:extLst>
      <p:ext uri="{BB962C8B-B14F-4D97-AF65-F5344CB8AC3E}">
        <p14:creationId xmlns:p14="http://schemas.microsoft.com/office/powerpoint/2010/main" val="20817048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Emphasize again the importance of documentation as well as the importance of building positive parent relationships at beginning of school year or term so that parents are willing to work WITH them. Have them talk about using positive language as a means of informing and supporting. Remind them not to get defensive. </a:t>
            </a:r>
          </a:p>
        </p:txBody>
      </p:sp>
      <p:sp>
        <p:nvSpPr>
          <p:cNvPr id="4" name="Slide Number Placeholder 3"/>
          <p:cNvSpPr>
            <a:spLocks noGrp="1"/>
          </p:cNvSpPr>
          <p:nvPr>
            <p:ph type="sldNum" sz="quarter" idx="5"/>
          </p:nvPr>
        </p:nvSpPr>
        <p:spPr/>
        <p:txBody>
          <a:bodyPr/>
          <a:lstStyle/>
          <a:p>
            <a:fld id="{8763F727-DB5A-4790-A317-CAE8F94E13F1}" type="slidenum">
              <a:rPr lang="en-US" smtClean="0"/>
              <a:t>10</a:t>
            </a:fld>
            <a:endParaRPr lang="en-US"/>
          </a:p>
        </p:txBody>
      </p:sp>
    </p:spTree>
    <p:extLst>
      <p:ext uri="{BB962C8B-B14F-4D97-AF65-F5344CB8AC3E}">
        <p14:creationId xmlns:p14="http://schemas.microsoft.com/office/powerpoint/2010/main" val="10474708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 through each point; allow students to respond or ask questions as needed.</a:t>
            </a:r>
          </a:p>
        </p:txBody>
      </p:sp>
      <p:sp>
        <p:nvSpPr>
          <p:cNvPr id="4" name="Slide Number Placeholder 3"/>
          <p:cNvSpPr>
            <a:spLocks noGrp="1"/>
          </p:cNvSpPr>
          <p:nvPr>
            <p:ph type="sldNum" sz="quarter" idx="5"/>
          </p:nvPr>
        </p:nvSpPr>
        <p:spPr/>
        <p:txBody>
          <a:bodyPr/>
          <a:lstStyle/>
          <a:p>
            <a:fld id="{8763F727-DB5A-4790-A317-CAE8F94E13F1}" type="slidenum">
              <a:rPr lang="en-US" smtClean="0"/>
              <a:t>11</a:t>
            </a:fld>
            <a:endParaRPr lang="en-US"/>
          </a:p>
        </p:txBody>
      </p:sp>
    </p:spTree>
    <p:extLst>
      <p:ext uri="{BB962C8B-B14F-4D97-AF65-F5344CB8AC3E}">
        <p14:creationId xmlns:p14="http://schemas.microsoft.com/office/powerpoint/2010/main" val="51476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059785" y="2970885"/>
            <a:ext cx="7772400" cy="1374345"/>
          </a:xfrm>
          <a:effectLst>
            <a:outerShdw blurRad="50800" dist="38100" dir="2700000" algn="tl" rotWithShape="0">
              <a:prstClr val="black">
                <a:alpha val="40000"/>
              </a:prstClr>
            </a:outerShdw>
          </a:effectLst>
        </p:spPr>
        <p:txBody>
          <a:bodyPr>
            <a:normAutofit/>
          </a:bodyPr>
          <a:lstStyle>
            <a:lvl1pPr algn="r">
              <a:defRPr sz="3600">
                <a:solidFill>
                  <a:schemeClr val="bg1"/>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2434130" y="4345230"/>
            <a:ext cx="6400800" cy="610820"/>
          </a:xfrm>
        </p:spPr>
        <p:txBody>
          <a:bodyPr>
            <a:normAutofit/>
          </a:bodyPr>
          <a:lstStyle>
            <a:lvl1pPr marL="0" indent="0" algn="r">
              <a:buNone/>
              <a:defRPr sz="2600">
                <a:solidFill>
                  <a:srgbClr val="FFFF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3310" y="527605"/>
            <a:ext cx="8229600" cy="532179"/>
          </a:xfrm>
        </p:spPr>
        <p:txBody>
          <a:bodyPr>
            <a:normAutofit/>
          </a:bodyPr>
          <a:lstStyle>
            <a:lvl1pPr algn="l">
              <a:defRPr sz="3600">
                <a:solidFill>
                  <a:srgbClr val="FFFF00"/>
                </a:solidFill>
              </a:defRPr>
            </a:lvl1pPr>
          </a:lstStyle>
          <a:p>
            <a:r>
              <a:rPr lang="en-US" dirty="0"/>
              <a:t>Click to edit Master title style</a:t>
            </a:r>
          </a:p>
        </p:txBody>
      </p:sp>
      <p:sp>
        <p:nvSpPr>
          <p:cNvPr id="3" name="Content Placeholder 2"/>
          <p:cNvSpPr>
            <a:spLocks noGrp="1"/>
          </p:cNvSpPr>
          <p:nvPr>
            <p:ph idx="1"/>
          </p:nvPr>
        </p:nvSpPr>
        <p:spPr>
          <a:xfrm>
            <a:off x="1823310" y="1291130"/>
            <a:ext cx="6871725" cy="5191970"/>
          </a:xfrm>
        </p:spPr>
        <p:txBody>
          <a:bodyPr/>
          <a:lstStyle>
            <a:lvl1pPr>
              <a:defRPr sz="2800">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31544" y="1443835"/>
            <a:ext cx="7016195" cy="610820"/>
          </a:xfrm>
        </p:spPr>
        <p:txBody>
          <a:bodyPr>
            <a:normAutofit/>
          </a:bodyPr>
          <a:lstStyle>
            <a:lvl1pPr algn="l">
              <a:defRPr sz="3600">
                <a:solidFill>
                  <a:srgbClr val="FF0000"/>
                </a:solidFill>
              </a:defRPr>
            </a:lvl1pPr>
          </a:lstStyle>
          <a:p>
            <a:r>
              <a:rPr lang="en-US" dirty="0"/>
              <a:t>Click to edit Master title style</a:t>
            </a:r>
          </a:p>
        </p:txBody>
      </p:sp>
      <p:sp>
        <p:nvSpPr>
          <p:cNvPr id="3" name="Content Placeholder 2"/>
          <p:cNvSpPr>
            <a:spLocks noGrp="1"/>
          </p:cNvSpPr>
          <p:nvPr>
            <p:ph idx="1"/>
          </p:nvPr>
        </p:nvSpPr>
        <p:spPr>
          <a:xfrm>
            <a:off x="1823310" y="2207359"/>
            <a:ext cx="7016195" cy="3512215"/>
          </a:xfrm>
        </p:spPr>
        <p:txBody>
          <a:bodyPr/>
          <a:lstStyle>
            <a:lvl1pPr>
              <a:defRPr sz="2800">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23310" y="527605"/>
            <a:ext cx="7177135" cy="551222"/>
          </a:xfrm>
        </p:spPr>
        <p:txBody>
          <a:bodyPr>
            <a:normAutofit/>
          </a:bodyPr>
          <a:lstStyle>
            <a:lvl1pPr algn="l">
              <a:defRPr sz="3600">
                <a:solidFill>
                  <a:srgbClr val="FFFF00"/>
                </a:solidFill>
              </a:defRPr>
            </a:lvl1pPr>
          </a:lstStyle>
          <a:p>
            <a:r>
              <a:rPr lang="en-US" dirty="0"/>
              <a:t>Click to edit Master title style</a:t>
            </a:r>
          </a:p>
        </p:txBody>
      </p:sp>
      <p:sp>
        <p:nvSpPr>
          <p:cNvPr id="3" name="Text Placeholder 2"/>
          <p:cNvSpPr>
            <a:spLocks noGrp="1"/>
          </p:cNvSpPr>
          <p:nvPr>
            <p:ph type="body" idx="1"/>
          </p:nvPr>
        </p:nvSpPr>
        <p:spPr>
          <a:xfrm>
            <a:off x="536880" y="1901950"/>
            <a:ext cx="4040188" cy="639762"/>
          </a:xfrm>
        </p:spPr>
        <p:txBody>
          <a:bodyPr anchor="b"/>
          <a:lstStyle>
            <a:lvl1pPr marL="0" indent="0">
              <a:buNone/>
              <a:defRPr sz="2400" b="1">
                <a:solidFill>
                  <a:srgbClr val="FF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80" y="2531813"/>
            <a:ext cx="4040188" cy="3035058"/>
          </a:xfrm>
        </p:spPr>
        <p:txBody>
          <a:bodyPr/>
          <a:lstStyle>
            <a:lvl1pPr>
              <a:defRPr sz="2400">
                <a:solidFill>
                  <a:srgbClr val="002060"/>
                </a:solidFill>
              </a:defRPr>
            </a:lvl1pPr>
            <a:lvl2pPr>
              <a:defRPr sz="2000">
                <a:solidFill>
                  <a:srgbClr val="002060"/>
                </a:solidFill>
              </a:defRPr>
            </a:lvl2pPr>
            <a:lvl3pPr>
              <a:defRPr sz="1800">
                <a:solidFill>
                  <a:srgbClr val="002060"/>
                </a:solidFill>
              </a:defRPr>
            </a:lvl3pPr>
            <a:lvl4pPr>
              <a:defRPr sz="1600">
                <a:solidFill>
                  <a:srgbClr val="002060"/>
                </a:solidFill>
              </a:defRPr>
            </a:lvl4pPr>
            <a:lvl5pPr>
              <a:defRPr sz="1600">
                <a:solidFill>
                  <a:srgbClr val="002060"/>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724705" y="1901950"/>
            <a:ext cx="4041775" cy="639762"/>
          </a:xfrm>
        </p:spPr>
        <p:txBody>
          <a:bodyPr anchor="b"/>
          <a:lstStyle>
            <a:lvl1pPr marL="0" indent="0">
              <a:buNone/>
              <a:defRPr sz="2400" b="1">
                <a:solidFill>
                  <a:srgbClr val="FF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724705" y="2531813"/>
            <a:ext cx="4041775" cy="3035058"/>
          </a:xfrm>
        </p:spPr>
        <p:txBody>
          <a:bodyPr/>
          <a:lstStyle>
            <a:lvl1pPr>
              <a:defRPr sz="2400">
                <a:solidFill>
                  <a:srgbClr val="002060"/>
                </a:solidFill>
              </a:defRPr>
            </a:lvl1pPr>
            <a:lvl2pPr>
              <a:defRPr sz="2000">
                <a:solidFill>
                  <a:srgbClr val="002060"/>
                </a:solidFill>
              </a:defRPr>
            </a:lvl2pPr>
            <a:lvl3pPr>
              <a:defRPr sz="1800">
                <a:solidFill>
                  <a:srgbClr val="002060"/>
                </a:solidFill>
              </a:defRPr>
            </a:lvl3pPr>
            <a:lvl4pPr>
              <a:defRPr sz="1600">
                <a:solidFill>
                  <a:srgbClr val="002060"/>
                </a:solidFill>
              </a:defRPr>
            </a:lvl4pPr>
            <a:lvl5pPr>
              <a:defRPr sz="1600">
                <a:solidFill>
                  <a:srgbClr val="002060"/>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5/1/2020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5/1/2020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5/1/2020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5/1/2020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confidentcounselors.com/2017/11/27/calm-angry-paren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Together is better… </a:t>
            </a:r>
            <a:br>
              <a:rPr lang="en-US" dirty="0"/>
            </a:br>
            <a:endParaRPr lang="en-US" dirty="0"/>
          </a:p>
        </p:txBody>
      </p:sp>
      <p:sp>
        <p:nvSpPr>
          <p:cNvPr id="3" name="Subtitle 2"/>
          <p:cNvSpPr>
            <a:spLocks noGrp="1"/>
          </p:cNvSpPr>
          <p:nvPr>
            <p:ph type="subTitle" idx="1"/>
          </p:nvPr>
        </p:nvSpPr>
        <p:spPr>
          <a:xfrm>
            <a:off x="2431385" y="6024985"/>
            <a:ext cx="6400800" cy="610820"/>
          </a:xfrm>
        </p:spPr>
        <p:txBody>
          <a:bodyPr>
            <a:normAutofit/>
          </a:bodyPr>
          <a:lstStyle/>
          <a:p>
            <a:r>
              <a:rPr lang="en-US" dirty="0">
                <a:highlight>
                  <a:srgbClr val="000080"/>
                </a:highlight>
              </a:rPr>
              <a:t>Navigating the Parent-Teacher Conference</a:t>
            </a:r>
          </a:p>
        </p:txBody>
      </p:sp>
    </p:spTree>
    <p:extLst>
      <p:ext uri="{BB962C8B-B14F-4D97-AF65-F5344CB8AC3E}">
        <p14:creationId xmlns:p14="http://schemas.microsoft.com/office/powerpoint/2010/main"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2739540" y="527605"/>
            <a:ext cx="5344675" cy="610820"/>
          </a:xfrm>
        </p:spPr>
        <p:txBody>
          <a:bodyPr>
            <a:normAutofit fontScale="90000"/>
          </a:bodyPr>
          <a:lstStyle/>
          <a:p>
            <a:r>
              <a:rPr lang="en-US" dirty="0"/>
              <a:t>Social- behavioral concerns</a:t>
            </a:r>
          </a:p>
        </p:txBody>
      </p:sp>
      <p:sp>
        <p:nvSpPr>
          <p:cNvPr id="5" name="Content Placeholder 4"/>
          <p:cNvSpPr>
            <a:spLocks noGrp="1"/>
          </p:cNvSpPr>
          <p:nvPr>
            <p:ph idx="1"/>
          </p:nvPr>
        </p:nvSpPr>
        <p:spPr>
          <a:xfrm>
            <a:off x="1976015" y="1291128"/>
            <a:ext cx="7016195" cy="5191971"/>
          </a:xfrm>
        </p:spPr>
        <p:txBody>
          <a:bodyPr>
            <a:normAutofit fontScale="55000" lnSpcReduction="20000"/>
          </a:bodyPr>
          <a:lstStyle/>
          <a:p>
            <a:r>
              <a:rPr lang="en-US" sz="2900" dirty="0"/>
              <a:t>Follow planned or spontaneous conference notes with these additional considerations.</a:t>
            </a:r>
          </a:p>
          <a:p>
            <a:pPr lvl="1"/>
            <a:r>
              <a:rPr lang="en-US" sz="2900" dirty="0"/>
              <a:t>Should not be a SURPRISE!</a:t>
            </a:r>
          </a:p>
          <a:p>
            <a:pPr lvl="1"/>
            <a:r>
              <a:rPr lang="en-US" sz="2900" dirty="0"/>
              <a:t>Documentation is critical</a:t>
            </a:r>
          </a:p>
          <a:p>
            <a:pPr lvl="1"/>
            <a:r>
              <a:rPr lang="en-US" sz="2900" dirty="0"/>
              <a:t>Support personnel should attend- </a:t>
            </a:r>
            <a:r>
              <a:rPr lang="en-US" sz="2900" dirty="0" err="1"/>
              <a:t>SpEd</a:t>
            </a:r>
            <a:r>
              <a:rPr lang="en-US" sz="2900" dirty="0"/>
              <a:t>, Guidance, Behavior interventionist, Administrator, etc.</a:t>
            </a:r>
          </a:p>
          <a:p>
            <a:pPr lvl="1"/>
            <a:r>
              <a:rPr lang="en-US" sz="2900" dirty="0"/>
              <a:t>Begin with positives – we are all in this together- here to support student and provide appropriate interventions</a:t>
            </a:r>
          </a:p>
          <a:p>
            <a:pPr lvl="1"/>
            <a:r>
              <a:rPr lang="en-US" sz="2900" dirty="0"/>
              <a:t>After talking about student strengths, identify the specific social or behavioral issue(s)</a:t>
            </a:r>
          </a:p>
          <a:p>
            <a:pPr lvl="2"/>
            <a:r>
              <a:rPr lang="en-US" sz="2900" dirty="0"/>
              <a:t>Not an attack…facts supported by evidence</a:t>
            </a:r>
          </a:p>
          <a:p>
            <a:pPr lvl="2"/>
            <a:r>
              <a:rPr lang="en-US" sz="2900" dirty="0"/>
              <a:t>Get parent input- seeing this at home? Ideas for triggers? </a:t>
            </a:r>
          </a:p>
          <a:p>
            <a:pPr lvl="1"/>
            <a:r>
              <a:rPr lang="en-US" sz="2900" dirty="0"/>
              <a:t>Brainstorm interventions and create documentation for next steps</a:t>
            </a:r>
          </a:p>
          <a:p>
            <a:pPr lvl="1"/>
            <a:r>
              <a:rPr lang="en-US" sz="2900" dirty="0"/>
              <a:t>Involve student as needed; otherwise, bring student in after next steps are planned</a:t>
            </a:r>
          </a:p>
          <a:p>
            <a:pPr lvl="1"/>
            <a:r>
              <a:rPr lang="en-US" sz="2900" dirty="0"/>
              <a:t>Explain next steps to students; hold accountable</a:t>
            </a:r>
          </a:p>
          <a:p>
            <a:pPr lvl="1"/>
            <a:r>
              <a:rPr lang="en-US" sz="2900" dirty="0"/>
              <a:t>Follow up weekly</a:t>
            </a:r>
          </a:p>
          <a:p>
            <a:pPr lvl="1"/>
            <a:r>
              <a:rPr lang="en-US" sz="2900" dirty="0"/>
              <a:t>Celebrate successes!</a:t>
            </a:r>
          </a:p>
          <a:p>
            <a:pPr lvl="1"/>
            <a:r>
              <a:rPr lang="en-US" sz="2900" dirty="0"/>
              <a:t>Follow up meeting and repeat process or refer to appropriate outside resource</a:t>
            </a:r>
          </a:p>
          <a:p>
            <a:pPr lvl="2"/>
            <a:r>
              <a:rPr lang="en-US" sz="2900" dirty="0"/>
              <a:t>NEVER recommend any resource that parents would have to pay for.</a:t>
            </a:r>
          </a:p>
          <a:p>
            <a:pPr lvl="2"/>
            <a:r>
              <a:rPr lang="en-US" sz="2900" dirty="0"/>
              <a:t>Let your administrator take it from here…</a:t>
            </a:r>
          </a:p>
          <a:p>
            <a:pPr lvl="2"/>
            <a:endParaRPr lang="en-US" dirty="0"/>
          </a:p>
          <a:p>
            <a:pPr lvl="2"/>
            <a:endParaRPr lang="en-US" dirty="0"/>
          </a:p>
        </p:txBody>
      </p:sp>
    </p:spTree>
    <p:extLst>
      <p:ext uri="{BB962C8B-B14F-4D97-AF65-F5344CB8AC3E}">
        <p14:creationId xmlns:p14="http://schemas.microsoft.com/office/powerpoint/2010/main" val="2728664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23310" y="374900"/>
            <a:ext cx="7177135" cy="532180"/>
          </a:xfrm>
        </p:spPr>
        <p:txBody>
          <a:bodyPr>
            <a:normAutofit fontScale="90000"/>
          </a:bodyPr>
          <a:lstStyle/>
          <a:p>
            <a:r>
              <a:rPr lang="en-US" dirty="0"/>
              <a:t>Teacher initiated</a:t>
            </a:r>
          </a:p>
        </p:txBody>
      </p:sp>
      <p:sp>
        <p:nvSpPr>
          <p:cNvPr id="5" name="Text Placeholder 4"/>
          <p:cNvSpPr>
            <a:spLocks noGrp="1"/>
          </p:cNvSpPr>
          <p:nvPr>
            <p:ph type="body" idx="1"/>
          </p:nvPr>
        </p:nvSpPr>
        <p:spPr/>
        <p:txBody>
          <a:bodyPr/>
          <a:lstStyle/>
          <a:p>
            <a:r>
              <a:rPr lang="en-US" dirty="0"/>
              <a:t>Be prepared!</a:t>
            </a:r>
          </a:p>
        </p:txBody>
      </p:sp>
      <p:sp>
        <p:nvSpPr>
          <p:cNvPr id="6" name="Content Placeholder 5"/>
          <p:cNvSpPr>
            <a:spLocks noGrp="1"/>
          </p:cNvSpPr>
          <p:nvPr>
            <p:ph sz="half" idx="2"/>
          </p:nvPr>
        </p:nvSpPr>
        <p:spPr>
          <a:xfrm>
            <a:off x="536880" y="2531812"/>
            <a:ext cx="4040188" cy="3340467"/>
          </a:xfrm>
        </p:spPr>
        <p:txBody>
          <a:bodyPr>
            <a:normAutofit fontScale="85000" lnSpcReduction="20000"/>
          </a:bodyPr>
          <a:lstStyle/>
          <a:p>
            <a:r>
              <a:rPr lang="en-US" dirty="0"/>
              <a:t>Start positive; monitor body language</a:t>
            </a:r>
          </a:p>
          <a:p>
            <a:r>
              <a:rPr lang="en-US" dirty="0"/>
              <a:t>Bring documentation</a:t>
            </a:r>
          </a:p>
          <a:p>
            <a:r>
              <a:rPr lang="en-US" dirty="0"/>
              <a:t>Share the issue without judgment</a:t>
            </a:r>
          </a:p>
          <a:p>
            <a:r>
              <a:rPr lang="en-US" dirty="0"/>
              <a:t>Allows parent to ask questions; don’t be defensive</a:t>
            </a:r>
          </a:p>
          <a:p>
            <a:r>
              <a:rPr lang="en-US" dirty="0"/>
              <a:t>Provide resources, tips, suggestions</a:t>
            </a:r>
          </a:p>
          <a:p>
            <a:r>
              <a:rPr lang="en-US" dirty="0"/>
              <a:t>Ask for input</a:t>
            </a:r>
          </a:p>
          <a:p>
            <a:r>
              <a:rPr lang="en-US" dirty="0"/>
              <a:t>Okay to agree to disagree</a:t>
            </a:r>
          </a:p>
          <a:p>
            <a:r>
              <a:rPr lang="en-US" dirty="0"/>
              <a:t>End on a positive note</a:t>
            </a:r>
          </a:p>
          <a:p>
            <a:endParaRPr lang="en-US" dirty="0"/>
          </a:p>
        </p:txBody>
      </p:sp>
      <p:sp>
        <p:nvSpPr>
          <p:cNvPr id="7" name="Text Placeholder 6"/>
          <p:cNvSpPr>
            <a:spLocks noGrp="1"/>
          </p:cNvSpPr>
          <p:nvPr>
            <p:ph type="body" sz="quarter" idx="3"/>
          </p:nvPr>
        </p:nvSpPr>
        <p:spPr/>
        <p:txBody>
          <a:bodyPr/>
          <a:lstStyle/>
          <a:p>
            <a:r>
              <a:rPr lang="en-US" dirty="0"/>
              <a:t>Student participation</a:t>
            </a:r>
          </a:p>
        </p:txBody>
      </p:sp>
      <p:sp>
        <p:nvSpPr>
          <p:cNvPr id="8" name="Content Placeholder 7"/>
          <p:cNvSpPr>
            <a:spLocks noGrp="1"/>
          </p:cNvSpPr>
          <p:nvPr>
            <p:ph sz="quarter" idx="4"/>
          </p:nvPr>
        </p:nvSpPr>
        <p:spPr>
          <a:xfrm>
            <a:off x="4724705" y="2531813"/>
            <a:ext cx="4041775" cy="3340466"/>
          </a:xfrm>
        </p:spPr>
        <p:txBody>
          <a:bodyPr>
            <a:normAutofit fontScale="92500" lnSpcReduction="20000"/>
          </a:bodyPr>
          <a:lstStyle/>
          <a:p>
            <a:r>
              <a:rPr lang="en-US" dirty="0"/>
              <a:t>Start positive</a:t>
            </a:r>
          </a:p>
          <a:p>
            <a:r>
              <a:rPr lang="en-US" dirty="0"/>
              <a:t>Student input- self reflection on effort, grades, needs</a:t>
            </a:r>
          </a:p>
          <a:p>
            <a:r>
              <a:rPr lang="en-US" dirty="0"/>
              <a:t>Provide resources</a:t>
            </a:r>
          </a:p>
          <a:p>
            <a:r>
              <a:rPr lang="en-US" dirty="0"/>
              <a:t>Build confidence- you can do it!</a:t>
            </a:r>
          </a:p>
          <a:p>
            <a:r>
              <a:rPr lang="en-US" dirty="0"/>
              <a:t>Build trust- I’m with you every step of the </a:t>
            </a:r>
            <a:r>
              <a:rPr lang="en-US" dirty="0" smtClean="0"/>
              <a:t>way!</a:t>
            </a:r>
            <a:endParaRPr lang="en-US" dirty="0"/>
          </a:p>
          <a:p>
            <a:r>
              <a:rPr lang="en-US" dirty="0"/>
              <a:t>Hold accountable</a:t>
            </a:r>
          </a:p>
          <a:p>
            <a:r>
              <a:rPr lang="en-US" dirty="0"/>
              <a:t>Set SMART goals</a:t>
            </a:r>
          </a:p>
        </p:txBody>
      </p:sp>
    </p:spTree>
    <p:extLst>
      <p:ext uri="{BB962C8B-B14F-4D97-AF65-F5344CB8AC3E}">
        <p14:creationId xmlns:p14="http://schemas.microsoft.com/office/powerpoint/2010/main" val="3572960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6E772-9550-4083-81F9-104A56DBA9DE}"/>
              </a:ext>
            </a:extLst>
          </p:cNvPr>
          <p:cNvSpPr>
            <a:spLocks noGrp="1"/>
          </p:cNvSpPr>
          <p:nvPr>
            <p:ph type="title"/>
          </p:nvPr>
        </p:nvSpPr>
        <p:spPr/>
        <p:txBody>
          <a:bodyPr>
            <a:normAutofit fontScale="90000"/>
          </a:bodyPr>
          <a:lstStyle/>
          <a:p>
            <a:r>
              <a:rPr lang="en-US" dirty="0"/>
              <a:t>SCENARIO  4</a:t>
            </a:r>
          </a:p>
        </p:txBody>
      </p:sp>
      <p:sp>
        <p:nvSpPr>
          <p:cNvPr id="3" name="Content Placeholder 2">
            <a:extLst>
              <a:ext uri="{FF2B5EF4-FFF2-40B4-BE49-F238E27FC236}">
                <a16:creationId xmlns:a16="http://schemas.microsoft.com/office/drawing/2014/main" id="{D934DF37-C701-4457-AB4E-0821E7C59411}"/>
              </a:ext>
            </a:extLst>
          </p:cNvPr>
          <p:cNvSpPr>
            <a:spLocks noGrp="1"/>
          </p:cNvSpPr>
          <p:nvPr>
            <p:ph idx="1"/>
          </p:nvPr>
        </p:nvSpPr>
        <p:spPr/>
        <p:txBody>
          <a:bodyPr/>
          <a:lstStyle/>
          <a:p>
            <a:r>
              <a:rPr lang="en-US" dirty="0"/>
              <a:t>Teacher initiated</a:t>
            </a:r>
          </a:p>
          <a:p>
            <a:r>
              <a:rPr lang="en-US" dirty="0"/>
              <a:t>5</a:t>
            </a:r>
            <a:r>
              <a:rPr lang="en-US" baseline="30000" dirty="0"/>
              <a:t>th</a:t>
            </a:r>
            <a:r>
              <a:rPr lang="en-US" dirty="0"/>
              <a:t> grader – incessant talking and disruption of class</a:t>
            </a:r>
          </a:p>
        </p:txBody>
      </p:sp>
    </p:spTree>
    <p:extLst>
      <p:ext uri="{BB962C8B-B14F-4D97-AF65-F5344CB8AC3E}">
        <p14:creationId xmlns:p14="http://schemas.microsoft.com/office/powerpoint/2010/main" val="3661236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0670C-F5DC-4A8D-9197-1D023699EE93}"/>
              </a:ext>
            </a:extLst>
          </p:cNvPr>
          <p:cNvSpPr>
            <a:spLocks noGrp="1"/>
          </p:cNvSpPr>
          <p:nvPr>
            <p:ph type="title"/>
          </p:nvPr>
        </p:nvSpPr>
        <p:spPr/>
        <p:txBody>
          <a:bodyPr>
            <a:normAutofit fontScale="90000"/>
          </a:bodyPr>
          <a:lstStyle/>
          <a:p>
            <a:r>
              <a:rPr lang="en-US" dirty="0"/>
              <a:t>Parent Initiated</a:t>
            </a:r>
          </a:p>
        </p:txBody>
      </p:sp>
      <p:sp>
        <p:nvSpPr>
          <p:cNvPr id="3" name="Text Placeholder 2">
            <a:extLst>
              <a:ext uri="{FF2B5EF4-FFF2-40B4-BE49-F238E27FC236}">
                <a16:creationId xmlns:a16="http://schemas.microsoft.com/office/drawing/2014/main" id="{40EAFB1B-D422-4CB7-8BF9-634EC956769F}"/>
              </a:ext>
            </a:extLst>
          </p:cNvPr>
          <p:cNvSpPr>
            <a:spLocks noGrp="1"/>
          </p:cNvSpPr>
          <p:nvPr>
            <p:ph type="body" idx="1"/>
          </p:nvPr>
        </p:nvSpPr>
        <p:spPr/>
        <p:txBody>
          <a:bodyPr/>
          <a:lstStyle/>
          <a:p>
            <a:r>
              <a:rPr lang="en-US" dirty="0"/>
              <a:t>Be a good listener!</a:t>
            </a:r>
          </a:p>
        </p:txBody>
      </p:sp>
      <p:sp>
        <p:nvSpPr>
          <p:cNvPr id="4" name="Content Placeholder 3">
            <a:extLst>
              <a:ext uri="{FF2B5EF4-FFF2-40B4-BE49-F238E27FC236}">
                <a16:creationId xmlns:a16="http://schemas.microsoft.com/office/drawing/2014/main" id="{05C132F8-B0D3-41D6-BFF8-A9B001528FED}"/>
              </a:ext>
            </a:extLst>
          </p:cNvPr>
          <p:cNvSpPr>
            <a:spLocks noGrp="1"/>
          </p:cNvSpPr>
          <p:nvPr>
            <p:ph sz="half" idx="2"/>
          </p:nvPr>
        </p:nvSpPr>
        <p:spPr/>
        <p:txBody>
          <a:bodyPr>
            <a:normAutofit fontScale="70000" lnSpcReduction="20000"/>
          </a:bodyPr>
          <a:lstStyle/>
          <a:p>
            <a:r>
              <a:rPr lang="en-US" dirty="0"/>
              <a:t>Listen, listen, listen</a:t>
            </a:r>
          </a:p>
          <a:p>
            <a:r>
              <a:rPr lang="en-US" dirty="0"/>
              <a:t>Don’t be defensive</a:t>
            </a:r>
          </a:p>
          <a:p>
            <a:r>
              <a:rPr lang="en-US" dirty="0"/>
              <a:t>Show concern and compassion for issue</a:t>
            </a:r>
          </a:p>
          <a:p>
            <a:r>
              <a:rPr lang="en-US" dirty="0"/>
              <a:t>Assure parent that you will investigate and deal appropriately with situation</a:t>
            </a:r>
          </a:p>
          <a:p>
            <a:r>
              <a:rPr lang="en-US" dirty="0"/>
              <a:t>Bring in student, if needed</a:t>
            </a:r>
          </a:p>
          <a:p>
            <a:r>
              <a:rPr lang="en-US" dirty="0"/>
              <a:t>If issue escalates, bring in administrator</a:t>
            </a:r>
          </a:p>
          <a:p>
            <a:r>
              <a:rPr lang="en-US" dirty="0"/>
              <a:t>If issue is resolved, alert administrator, follow up with parent in a timely manner</a:t>
            </a:r>
          </a:p>
          <a:p>
            <a:r>
              <a:rPr lang="en-US" dirty="0"/>
              <a:t>If necessary, complete any paperwork- bullying complaint, etc.</a:t>
            </a:r>
          </a:p>
          <a:p>
            <a:endParaRPr lang="en-US" dirty="0"/>
          </a:p>
          <a:p>
            <a:endParaRPr lang="en-US" dirty="0"/>
          </a:p>
        </p:txBody>
      </p:sp>
      <p:sp>
        <p:nvSpPr>
          <p:cNvPr id="5" name="Text Placeholder 4">
            <a:extLst>
              <a:ext uri="{FF2B5EF4-FFF2-40B4-BE49-F238E27FC236}">
                <a16:creationId xmlns:a16="http://schemas.microsoft.com/office/drawing/2014/main" id="{60BCBBF0-F407-4D6E-B5B7-3BEDBA008080}"/>
              </a:ext>
            </a:extLst>
          </p:cNvPr>
          <p:cNvSpPr>
            <a:spLocks noGrp="1"/>
          </p:cNvSpPr>
          <p:nvPr>
            <p:ph type="body" sz="quarter" idx="3"/>
          </p:nvPr>
        </p:nvSpPr>
        <p:spPr/>
        <p:txBody>
          <a:bodyPr/>
          <a:lstStyle/>
          <a:p>
            <a:r>
              <a:rPr lang="en-US" dirty="0"/>
              <a:t>Student participation</a:t>
            </a:r>
          </a:p>
        </p:txBody>
      </p:sp>
      <p:sp>
        <p:nvSpPr>
          <p:cNvPr id="6" name="Content Placeholder 5">
            <a:extLst>
              <a:ext uri="{FF2B5EF4-FFF2-40B4-BE49-F238E27FC236}">
                <a16:creationId xmlns:a16="http://schemas.microsoft.com/office/drawing/2014/main" id="{3178689D-D286-43BD-A914-165C6860D376}"/>
              </a:ext>
            </a:extLst>
          </p:cNvPr>
          <p:cNvSpPr>
            <a:spLocks noGrp="1"/>
          </p:cNvSpPr>
          <p:nvPr>
            <p:ph sz="quarter" idx="4"/>
          </p:nvPr>
        </p:nvSpPr>
        <p:spPr/>
        <p:txBody>
          <a:bodyPr>
            <a:normAutofit fontScale="70000" lnSpcReduction="20000"/>
          </a:bodyPr>
          <a:lstStyle/>
          <a:p>
            <a:r>
              <a:rPr lang="en-US" dirty="0"/>
              <a:t>Put at ease…here to resolve situation</a:t>
            </a:r>
          </a:p>
          <a:p>
            <a:r>
              <a:rPr lang="en-US" dirty="0"/>
              <a:t>Give student opportunity to tell his/her side</a:t>
            </a:r>
          </a:p>
          <a:p>
            <a:r>
              <a:rPr lang="en-US" dirty="0"/>
              <a:t>Listen, listen, listen</a:t>
            </a:r>
          </a:p>
          <a:p>
            <a:r>
              <a:rPr lang="en-US" dirty="0"/>
              <a:t>Don’t interrupt; take notes</a:t>
            </a:r>
          </a:p>
          <a:p>
            <a:r>
              <a:rPr lang="en-US" dirty="0"/>
              <a:t>Ask appropriate questions for clarification</a:t>
            </a:r>
          </a:p>
          <a:p>
            <a:r>
              <a:rPr lang="en-US" dirty="0"/>
              <a:t>Restate classroom expectations as necessary</a:t>
            </a:r>
          </a:p>
          <a:p>
            <a:r>
              <a:rPr lang="en-US" dirty="0"/>
              <a:t>Assure student issue will be resolved fairly for all</a:t>
            </a:r>
          </a:p>
        </p:txBody>
      </p:sp>
    </p:spTree>
    <p:extLst>
      <p:ext uri="{BB962C8B-B14F-4D97-AF65-F5344CB8AC3E}">
        <p14:creationId xmlns:p14="http://schemas.microsoft.com/office/powerpoint/2010/main" val="665192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4ECCA-0C4C-4C5F-9D44-379A9511C243}"/>
              </a:ext>
            </a:extLst>
          </p:cNvPr>
          <p:cNvSpPr>
            <a:spLocks noGrp="1"/>
          </p:cNvSpPr>
          <p:nvPr>
            <p:ph type="title"/>
          </p:nvPr>
        </p:nvSpPr>
        <p:spPr/>
        <p:txBody>
          <a:bodyPr>
            <a:normAutofit fontScale="90000"/>
          </a:bodyPr>
          <a:lstStyle/>
          <a:p>
            <a:r>
              <a:rPr lang="en-US" dirty="0"/>
              <a:t>SCENARIO 5</a:t>
            </a:r>
          </a:p>
        </p:txBody>
      </p:sp>
      <p:sp>
        <p:nvSpPr>
          <p:cNvPr id="3" name="Content Placeholder 2">
            <a:extLst>
              <a:ext uri="{FF2B5EF4-FFF2-40B4-BE49-F238E27FC236}">
                <a16:creationId xmlns:a16="http://schemas.microsoft.com/office/drawing/2014/main" id="{55A1D23B-E96E-48B0-B903-78D5CF9AB110}"/>
              </a:ext>
            </a:extLst>
          </p:cNvPr>
          <p:cNvSpPr>
            <a:spLocks noGrp="1"/>
          </p:cNvSpPr>
          <p:nvPr>
            <p:ph idx="1"/>
          </p:nvPr>
        </p:nvSpPr>
        <p:spPr>
          <a:xfrm>
            <a:off x="1831545" y="2207359"/>
            <a:ext cx="7016195" cy="3512215"/>
          </a:xfrm>
        </p:spPr>
        <p:txBody>
          <a:bodyPr/>
          <a:lstStyle/>
          <a:p>
            <a:r>
              <a:rPr lang="en-US" dirty="0"/>
              <a:t>Parent initiated </a:t>
            </a:r>
          </a:p>
          <a:p>
            <a:r>
              <a:rPr lang="en-US" dirty="0"/>
              <a:t>8</a:t>
            </a:r>
            <a:r>
              <a:rPr lang="en-US" baseline="30000" dirty="0"/>
              <a:t>th</a:t>
            </a:r>
            <a:r>
              <a:rPr lang="en-US" dirty="0"/>
              <a:t> grade female- bullying complaint</a:t>
            </a:r>
          </a:p>
          <a:p>
            <a:r>
              <a:rPr lang="en-US" dirty="0"/>
              <a:t>Peers harassing her on Instagram and taunting at recess</a:t>
            </a:r>
          </a:p>
          <a:p>
            <a:endParaRPr lang="en-US" dirty="0"/>
          </a:p>
        </p:txBody>
      </p:sp>
    </p:spTree>
    <p:extLst>
      <p:ext uri="{BB962C8B-B14F-4D97-AF65-F5344CB8AC3E}">
        <p14:creationId xmlns:p14="http://schemas.microsoft.com/office/powerpoint/2010/main" val="2685395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FF6E5-E91F-42AA-91A2-38EBA5352EDE}"/>
              </a:ext>
            </a:extLst>
          </p:cNvPr>
          <p:cNvSpPr>
            <a:spLocks noGrp="1"/>
          </p:cNvSpPr>
          <p:nvPr>
            <p:ph type="title"/>
          </p:nvPr>
        </p:nvSpPr>
        <p:spPr/>
        <p:txBody>
          <a:bodyPr>
            <a:normAutofit fontScale="90000"/>
          </a:bodyPr>
          <a:lstStyle/>
          <a:p>
            <a:r>
              <a:rPr lang="en-US" dirty="0"/>
              <a:t>Q and A?</a:t>
            </a:r>
          </a:p>
        </p:txBody>
      </p:sp>
      <p:sp>
        <p:nvSpPr>
          <p:cNvPr id="6" name="Content Placeholder 5">
            <a:extLst>
              <a:ext uri="{FF2B5EF4-FFF2-40B4-BE49-F238E27FC236}">
                <a16:creationId xmlns:a16="http://schemas.microsoft.com/office/drawing/2014/main" id="{D2F71C7E-8BAC-44ED-98EF-9F6AC060466C}"/>
              </a:ext>
            </a:extLst>
          </p:cNvPr>
          <p:cNvSpPr>
            <a:spLocks noGrp="1"/>
          </p:cNvSpPr>
          <p:nvPr>
            <p:ph sz="quarter" idx="4"/>
          </p:nvPr>
        </p:nvSpPr>
        <p:spPr>
          <a:xfrm>
            <a:off x="296261" y="2531813"/>
            <a:ext cx="8470220" cy="2729647"/>
          </a:xfrm>
        </p:spPr>
        <p:txBody>
          <a:bodyPr/>
          <a:lstStyle/>
          <a:p>
            <a:r>
              <a:rPr lang="en-US" dirty="0"/>
              <a:t>What questions do you have?</a:t>
            </a:r>
          </a:p>
          <a:p>
            <a:r>
              <a:rPr lang="en-US" dirty="0"/>
              <a:t>What are you most concerned about?</a:t>
            </a:r>
          </a:p>
          <a:p>
            <a:r>
              <a:rPr lang="en-US" dirty="0"/>
              <a:t>What do you feel most comfortable with?</a:t>
            </a:r>
          </a:p>
          <a:p>
            <a:endParaRPr lang="en-US" dirty="0"/>
          </a:p>
        </p:txBody>
      </p:sp>
    </p:spTree>
    <p:extLst>
      <p:ext uri="{BB962C8B-B14F-4D97-AF65-F5344CB8AC3E}">
        <p14:creationId xmlns:p14="http://schemas.microsoft.com/office/powerpoint/2010/main" val="3041838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3310" y="374900"/>
            <a:ext cx="7924190" cy="532180"/>
          </a:xfrm>
        </p:spPr>
        <p:txBody>
          <a:bodyPr>
            <a:normAutofit fontScale="90000"/>
          </a:bodyPr>
          <a:lstStyle/>
          <a:p>
            <a:r>
              <a:rPr lang="en-US" dirty="0"/>
              <a:t>Types of conferences</a:t>
            </a:r>
          </a:p>
        </p:txBody>
      </p:sp>
      <p:sp>
        <p:nvSpPr>
          <p:cNvPr id="3" name="Content Placeholder 2"/>
          <p:cNvSpPr>
            <a:spLocks noGrp="1"/>
          </p:cNvSpPr>
          <p:nvPr>
            <p:ph idx="1"/>
          </p:nvPr>
        </p:nvSpPr>
        <p:spPr/>
        <p:txBody>
          <a:bodyPr>
            <a:normAutofit fontScale="70000" lnSpcReduction="20000"/>
          </a:bodyPr>
          <a:lstStyle/>
          <a:p>
            <a:r>
              <a:rPr lang="en-US" dirty="0"/>
              <a:t>General –</a:t>
            </a:r>
          </a:p>
          <a:p>
            <a:pPr lvl="1"/>
            <a:r>
              <a:rPr lang="en-US" dirty="0"/>
              <a:t>Welcome- meet the teacher orientation- parking lot or spontaneous</a:t>
            </a:r>
          </a:p>
          <a:p>
            <a:r>
              <a:rPr lang="en-US" dirty="0"/>
              <a:t>Academic</a:t>
            </a:r>
          </a:p>
          <a:p>
            <a:pPr lvl="1"/>
            <a:r>
              <a:rPr lang="en-US" dirty="0"/>
              <a:t>Teacher led</a:t>
            </a:r>
          </a:p>
          <a:p>
            <a:pPr lvl="1"/>
            <a:r>
              <a:rPr lang="en-US" dirty="0"/>
              <a:t>Student led</a:t>
            </a:r>
          </a:p>
          <a:p>
            <a:pPr lvl="1"/>
            <a:r>
              <a:rPr lang="en-US" dirty="0"/>
              <a:t>Counselor led</a:t>
            </a:r>
          </a:p>
          <a:p>
            <a:pPr lvl="1"/>
            <a:r>
              <a:rPr lang="en-US" dirty="0"/>
              <a:t>Administrative support</a:t>
            </a:r>
          </a:p>
          <a:p>
            <a:r>
              <a:rPr lang="en-US" dirty="0"/>
              <a:t>Social- behavioral</a:t>
            </a:r>
          </a:p>
          <a:p>
            <a:pPr lvl="1"/>
            <a:r>
              <a:rPr lang="en-US" dirty="0"/>
              <a:t>Teacher concerns</a:t>
            </a:r>
          </a:p>
          <a:p>
            <a:pPr lvl="1"/>
            <a:r>
              <a:rPr lang="en-US" dirty="0"/>
              <a:t>Parent concerns</a:t>
            </a:r>
          </a:p>
          <a:p>
            <a:r>
              <a:rPr lang="en-US" dirty="0"/>
              <a:t>Parent initiated </a:t>
            </a:r>
          </a:p>
          <a:p>
            <a:pPr lvl="1"/>
            <a:r>
              <a:rPr lang="en-US" dirty="0"/>
              <a:t>Academic focus</a:t>
            </a:r>
          </a:p>
          <a:p>
            <a:pPr lvl="1"/>
            <a:r>
              <a:rPr lang="en-US" dirty="0"/>
              <a:t>Behavior focus</a:t>
            </a:r>
          </a:p>
          <a:p>
            <a:pPr lvl="1"/>
            <a:r>
              <a:rPr lang="en-US" dirty="0"/>
              <a:t>Irate parent - </a:t>
            </a:r>
            <a:r>
              <a:rPr lang="en-US" dirty="0">
                <a:hlinkClick r:id="rId3"/>
              </a:rPr>
              <a:t>https://confidentcounselors.com/2017/11/27/calm-angry-parent/</a:t>
            </a:r>
            <a:endParaRPr lang="en-US" dirty="0"/>
          </a:p>
          <a:p>
            <a:pPr marL="457200" lvl="1" indent="0">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4103309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2017727" y="680310"/>
            <a:ext cx="7016195" cy="610820"/>
          </a:xfrm>
        </p:spPr>
        <p:txBody>
          <a:bodyPr>
            <a:normAutofit fontScale="90000"/>
          </a:bodyPr>
          <a:lstStyle/>
          <a:p>
            <a:r>
              <a:rPr lang="en-US" dirty="0"/>
              <a:t>Conferencing 101</a:t>
            </a:r>
          </a:p>
        </p:txBody>
      </p:sp>
      <p:sp>
        <p:nvSpPr>
          <p:cNvPr id="5" name="Content Placeholder 4"/>
          <p:cNvSpPr>
            <a:spLocks noGrp="1"/>
          </p:cNvSpPr>
          <p:nvPr>
            <p:ph idx="1"/>
          </p:nvPr>
        </p:nvSpPr>
        <p:spPr>
          <a:xfrm>
            <a:off x="1823310" y="1443835"/>
            <a:ext cx="7016195" cy="4886561"/>
          </a:xfrm>
        </p:spPr>
        <p:txBody>
          <a:bodyPr>
            <a:normAutofit fontScale="62500" lnSpcReduction="20000"/>
          </a:bodyPr>
          <a:lstStyle/>
          <a:p>
            <a:r>
              <a:rPr lang="en-US" dirty="0"/>
              <a:t>Planned conference</a:t>
            </a:r>
          </a:p>
          <a:p>
            <a:pPr lvl="1"/>
            <a:r>
              <a:rPr lang="en-US" dirty="0"/>
              <a:t>Have an agenda</a:t>
            </a:r>
          </a:p>
          <a:p>
            <a:pPr lvl="1"/>
            <a:r>
              <a:rPr lang="en-US" dirty="0"/>
              <a:t>Stick to the agenda and the facts</a:t>
            </a:r>
          </a:p>
          <a:p>
            <a:pPr lvl="1"/>
            <a:r>
              <a:rPr lang="en-US" dirty="0"/>
              <a:t>Have a specific time frame</a:t>
            </a:r>
          </a:p>
          <a:p>
            <a:pPr lvl="1"/>
            <a:r>
              <a:rPr lang="en-US" dirty="0"/>
              <a:t>Start positive; end positive; LISTEN and respond</a:t>
            </a:r>
          </a:p>
          <a:p>
            <a:pPr lvl="1"/>
            <a:r>
              <a:rPr lang="en-US" dirty="0"/>
              <a:t>Collaborate</a:t>
            </a:r>
          </a:p>
          <a:p>
            <a:pPr lvl="1"/>
            <a:r>
              <a:rPr lang="en-US" dirty="0"/>
              <a:t>Involve student when possible and/or necessary</a:t>
            </a:r>
          </a:p>
          <a:p>
            <a:pPr lvl="1"/>
            <a:r>
              <a:rPr lang="en-US" dirty="0"/>
              <a:t>Provide resources</a:t>
            </a:r>
          </a:p>
          <a:p>
            <a:r>
              <a:rPr lang="en-US" dirty="0"/>
              <a:t>Orientation/meet the teacher</a:t>
            </a:r>
          </a:p>
          <a:p>
            <a:pPr lvl="1"/>
            <a:r>
              <a:rPr lang="en-US" dirty="0"/>
              <a:t>Have an agenda</a:t>
            </a:r>
          </a:p>
          <a:p>
            <a:pPr lvl="1"/>
            <a:r>
              <a:rPr lang="en-US" dirty="0"/>
              <a:t>Study the yearbook!</a:t>
            </a:r>
          </a:p>
          <a:p>
            <a:pPr lvl="1"/>
            <a:r>
              <a:rPr lang="en-US" dirty="0"/>
              <a:t>Keep it positive </a:t>
            </a:r>
          </a:p>
          <a:p>
            <a:pPr lvl="1"/>
            <a:r>
              <a:rPr lang="en-US" dirty="0"/>
              <a:t>Don’t “</a:t>
            </a:r>
            <a:r>
              <a:rPr lang="en-US" dirty="0" smtClean="0"/>
              <a:t>conference;” </a:t>
            </a:r>
            <a:r>
              <a:rPr lang="en-US" dirty="0"/>
              <a:t>schedule a time to meet for concerns</a:t>
            </a:r>
          </a:p>
          <a:p>
            <a:r>
              <a:rPr lang="en-US" dirty="0"/>
              <a:t>Spontaneous conference</a:t>
            </a:r>
          </a:p>
          <a:p>
            <a:pPr lvl="1"/>
            <a:r>
              <a:rPr lang="en-US" dirty="0"/>
              <a:t>Keep it positive</a:t>
            </a:r>
          </a:p>
          <a:p>
            <a:pPr lvl="1"/>
            <a:r>
              <a:rPr lang="en-US" dirty="0"/>
              <a:t>Keep it brief</a:t>
            </a:r>
          </a:p>
          <a:p>
            <a:pPr lvl="1"/>
            <a:r>
              <a:rPr lang="en-US" dirty="0"/>
              <a:t>Schedule a time to meet</a:t>
            </a:r>
          </a:p>
        </p:txBody>
      </p:sp>
    </p:spTree>
    <p:extLst>
      <p:ext uri="{BB962C8B-B14F-4D97-AF65-F5344CB8AC3E}">
        <p14:creationId xmlns:p14="http://schemas.microsoft.com/office/powerpoint/2010/main" val="1101633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23310" y="374900"/>
            <a:ext cx="7177135" cy="532180"/>
          </a:xfrm>
        </p:spPr>
        <p:txBody>
          <a:bodyPr>
            <a:normAutofit fontScale="90000"/>
          </a:bodyPr>
          <a:lstStyle/>
          <a:p>
            <a:r>
              <a:rPr lang="en-US" dirty="0"/>
              <a:t>Academics – Teacher led</a:t>
            </a:r>
          </a:p>
        </p:txBody>
      </p:sp>
      <p:sp>
        <p:nvSpPr>
          <p:cNvPr id="5" name="Text Placeholder 4"/>
          <p:cNvSpPr>
            <a:spLocks noGrp="1"/>
          </p:cNvSpPr>
          <p:nvPr>
            <p:ph type="body" idx="1"/>
          </p:nvPr>
        </p:nvSpPr>
        <p:spPr/>
        <p:txBody>
          <a:bodyPr/>
          <a:lstStyle/>
          <a:p>
            <a:r>
              <a:rPr lang="en-US" dirty="0"/>
              <a:t>Be prepared!</a:t>
            </a:r>
          </a:p>
        </p:txBody>
      </p:sp>
      <p:sp>
        <p:nvSpPr>
          <p:cNvPr id="6" name="Content Placeholder 5"/>
          <p:cNvSpPr>
            <a:spLocks noGrp="1"/>
          </p:cNvSpPr>
          <p:nvPr>
            <p:ph sz="half" idx="2"/>
          </p:nvPr>
        </p:nvSpPr>
        <p:spPr>
          <a:xfrm>
            <a:off x="536880" y="2531812"/>
            <a:ext cx="4040188" cy="3340467"/>
          </a:xfrm>
        </p:spPr>
        <p:txBody>
          <a:bodyPr>
            <a:normAutofit fontScale="92500" lnSpcReduction="20000"/>
          </a:bodyPr>
          <a:lstStyle/>
          <a:p>
            <a:r>
              <a:rPr lang="en-US" dirty="0"/>
              <a:t>Start positive; monitor body language</a:t>
            </a:r>
          </a:p>
          <a:p>
            <a:r>
              <a:rPr lang="en-US" dirty="0"/>
              <a:t>Bring documentation</a:t>
            </a:r>
          </a:p>
          <a:p>
            <a:r>
              <a:rPr lang="en-US" dirty="0"/>
              <a:t>Show areas of progress first</a:t>
            </a:r>
          </a:p>
          <a:p>
            <a:r>
              <a:rPr lang="en-US" dirty="0"/>
              <a:t>Show areas of growth needed</a:t>
            </a:r>
          </a:p>
          <a:p>
            <a:r>
              <a:rPr lang="en-US" dirty="0"/>
              <a:t>Provide resources, tips, suggestions</a:t>
            </a:r>
          </a:p>
          <a:p>
            <a:r>
              <a:rPr lang="en-US" dirty="0"/>
              <a:t>Ask for input</a:t>
            </a:r>
          </a:p>
          <a:p>
            <a:r>
              <a:rPr lang="en-US" dirty="0"/>
              <a:t>Okay to agree to disagree</a:t>
            </a:r>
          </a:p>
          <a:p>
            <a:r>
              <a:rPr lang="en-US" dirty="0"/>
              <a:t>End on a positive note</a:t>
            </a:r>
          </a:p>
          <a:p>
            <a:endParaRPr lang="en-US" dirty="0"/>
          </a:p>
        </p:txBody>
      </p:sp>
      <p:sp>
        <p:nvSpPr>
          <p:cNvPr id="7" name="Text Placeholder 6"/>
          <p:cNvSpPr>
            <a:spLocks noGrp="1"/>
          </p:cNvSpPr>
          <p:nvPr>
            <p:ph type="body" sz="quarter" idx="3"/>
          </p:nvPr>
        </p:nvSpPr>
        <p:spPr/>
        <p:txBody>
          <a:bodyPr/>
          <a:lstStyle/>
          <a:p>
            <a:r>
              <a:rPr lang="en-US" dirty="0"/>
              <a:t>Student participation</a:t>
            </a:r>
          </a:p>
        </p:txBody>
      </p:sp>
      <p:sp>
        <p:nvSpPr>
          <p:cNvPr id="8" name="Content Placeholder 7"/>
          <p:cNvSpPr>
            <a:spLocks noGrp="1"/>
          </p:cNvSpPr>
          <p:nvPr>
            <p:ph sz="quarter" idx="4"/>
          </p:nvPr>
        </p:nvSpPr>
        <p:spPr>
          <a:xfrm>
            <a:off x="4724705" y="2531813"/>
            <a:ext cx="4041775" cy="3340466"/>
          </a:xfrm>
        </p:spPr>
        <p:txBody>
          <a:bodyPr>
            <a:normAutofit fontScale="92500" lnSpcReduction="20000"/>
          </a:bodyPr>
          <a:lstStyle/>
          <a:p>
            <a:r>
              <a:rPr lang="en-US" dirty="0"/>
              <a:t>Start positive</a:t>
            </a:r>
          </a:p>
          <a:p>
            <a:r>
              <a:rPr lang="en-US" dirty="0"/>
              <a:t>Student input- self reflection on effort, grades, needs</a:t>
            </a:r>
          </a:p>
          <a:p>
            <a:r>
              <a:rPr lang="en-US" dirty="0"/>
              <a:t>Provide resources</a:t>
            </a:r>
          </a:p>
          <a:p>
            <a:r>
              <a:rPr lang="en-US" dirty="0"/>
              <a:t>Build confidence- you can do it!</a:t>
            </a:r>
          </a:p>
          <a:p>
            <a:r>
              <a:rPr lang="en-US" dirty="0"/>
              <a:t>Build trust- I’m with you every step of the </a:t>
            </a:r>
            <a:r>
              <a:rPr lang="en-US" dirty="0" smtClean="0"/>
              <a:t>way!</a:t>
            </a:r>
            <a:endParaRPr lang="en-US" dirty="0"/>
          </a:p>
          <a:p>
            <a:r>
              <a:rPr lang="en-US" dirty="0"/>
              <a:t>Hold accountable</a:t>
            </a:r>
          </a:p>
          <a:p>
            <a:r>
              <a:rPr lang="en-US" dirty="0"/>
              <a:t>Set SMART goals</a:t>
            </a:r>
          </a:p>
        </p:txBody>
      </p:sp>
    </p:spTree>
    <p:extLst>
      <p:ext uri="{BB962C8B-B14F-4D97-AF65-F5344CB8AC3E}">
        <p14:creationId xmlns:p14="http://schemas.microsoft.com/office/powerpoint/2010/main" val="41707837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C3C80-779F-4999-B7D2-5C4B161D92A9}"/>
              </a:ext>
            </a:extLst>
          </p:cNvPr>
          <p:cNvSpPr>
            <a:spLocks noGrp="1"/>
          </p:cNvSpPr>
          <p:nvPr>
            <p:ph type="title"/>
          </p:nvPr>
        </p:nvSpPr>
        <p:spPr/>
        <p:txBody>
          <a:bodyPr>
            <a:normAutofit fontScale="90000"/>
          </a:bodyPr>
          <a:lstStyle/>
          <a:p>
            <a:r>
              <a:rPr lang="en-US" dirty="0"/>
              <a:t>SCENARIO 1</a:t>
            </a:r>
          </a:p>
        </p:txBody>
      </p:sp>
      <p:sp>
        <p:nvSpPr>
          <p:cNvPr id="3" name="Content Placeholder 2">
            <a:extLst>
              <a:ext uri="{FF2B5EF4-FFF2-40B4-BE49-F238E27FC236}">
                <a16:creationId xmlns:a16="http://schemas.microsoft.com/office/drawing/2014/main" id="{B346AF97-6AA3-4377-ADB5-F606D4B9F464}"/>
              </a:ext>
            </a:extLst>
          </p:cNvPr>
          <p:cNvSpPr>
            <a:spLocks noGrp="1"/>
          </p:cNvSpPr>
          <p:nvPr>
            <p:ph idx="1"/>
          </p:nvPr>
        </p:nvSpPr>
        <p:spPr/>
        <p:txBody>
          <a:bodyPr/>
          <a:lstStyle/>
          <a:p>
            <a:r>
              <a:rPr lang="en-US" dirty="0"/>
              <a:t>Teacher directed – academic</a:t>
            </a:r>
          </a:p>
          <a:p>
            <a:pPr lvl="1"/>
            <a:r>
              <a:rPr lang="en-US" dirty="0"/>
              <a:t>End of 1</a:t>
            </a:r>
            <a:r>
              <a:rPr lang="en-US" baseline="30000" dirty="0"/>
              <a:t>st</a:t>
            </a:r>
            <a:r>
              <a:rPr lang="en-US" dirty="0"/>
              <a:t> nine weeks</a:t>
            </a:r>
          </a:p>
          <a:p>
            <a:pPr lvl="1"/>
            <a:r>
              <a:rPr lang="en-US" dirty="0"/>
              <a:t>U S History- 11</a:t>
            </a:r>
            <a:r>
              <a:rPr lang="en-US" baseline="30000" dirty="0"/>
              <a:t>th</a:t>
            </a:r>
            <a:r>
              <a:rPr lang="en-US" dirty="0"/>
              <a:t> grader - failing</a:t>
            </a:r>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4162230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23310" y="374900"/>
            <a:ext cx="7177135" cy="532180"/>
          </a:xfrm>
        </p:spPr>
        <p:txBody>
          <a:bodyPr>
            <a:normAutofit fontScale="90000"/>
          </a:bodyPr>
          <a:lstStyle/>
          <a:p>
            <a:r>
              <a:rPr lang="en-US" dirty="0"/>
              <a:t>Academics – Student led</a:t>
            </a:r>
          </a:p>
        </p:txBody>
      </p:sp>
      <p:sp>
        <p:nvSpPr>
          <p:cNvPr id="6" name="Content Placeholder 5"/>
          <p:cNvSpPr>
            <a:spLocks noGrp="1"/>
          </p:cNvSpPr>
          <p:nvPr>
            <p:ph sz="half" idx="2"/>
          </p:nvPr>
        </p:nvSpPr>
        <p:spPr>
          <a:xfrm>
            <a:off x="514927" y="2054655"/>
            <a:ext cx="4040188" cy="3340467"/>
          </a:xfrm>
        </p:spPr>
        <p:txBody>
          <a:bodyPr>
            <a:noAutofit/>
          </a:bodyPr>
          <a:lstStyle/>
          <a:p>
            <a:pPr marL="0" indent="0">
              <a:buNone/>
            </a:pPr>
            <a:r>
              <a:rPr lang="en-US" sz="2200" dirty="0">
                <a:solidFill>
                  <a:schemeClr val="tx2">
                    <a:lumMod val="60000"/>
                    <a:lumOff val="40000"/>
                  </a:schemeClr>
                </a:solidFill>
              </a:rPr>
              <a:t>Before:</a:t>
            </a:r>
          </a:p>
          <a:p>
            <a:r>
              <a:rPr lang="en-US" sz="2200" dirty="0">
                <a:solidFill>
                  <a:schemeClr val="tx2">
                    <a:lumMod val="60000"/>
                    <a:lumOff val="40000"/>
                  </a:schemeClr>
                </a:solidFill>
              </a:rPr>
              <a:t>Preparation and Practice are key</a:t>
            </a:r>
          </a:p>
          <a:p>
            <a:r>
              <a:rPr lang="en-US" sz="2200" dirty="0">
                <a:solidFill>
                  <a:schemeClr val="tx2">
                    <a:lumMod val="60000"/>
                    <a:lumOff val="40000"/>
                  </a:schemeClr>
                </a:solidFill>
              </a:rPr>
              <a:t>Begin the school year with portfolio expectations</a:t>
            </a:r>
          </a:p>
          <a:p>
            <a:r>
              <a:rPr lang="en-US" sz="2200" dirty="0">
                <a:solidFill>
                  <a:schemeClr val="tx2">
                    <a:lumMod val="60000"/>
                    <a:lumOff val="40000"/>
                  </a:schemeClr>
                </a:solidFill>
              </a:rPr>
              <a:t>Regular conferences with student</a:t>
            </a:r>
          </a:p>
          <a:p>
            <a:r>
              <a:rPr lang="en-US" sz="2200" dirty="0">
                <a:solidFill>
                  <a:schemeClr val="tx2">
                    <a:lumMod val="60000"/>
                    <a:lumOff val="40000"/>
                  </a:schemeClr>
                </a:solidFill>
              </a:rPr>
              <a:t>Self-assessment of personal best </a:t>
            </a:r>
          </a:p>
          <a:p>
            <a:r>
              <a:rPr lang="en-US" sz="2200" dirty="0">
                <a:solidFill>
                  <a:schemeClr val="tx2">
                    <a:lumMod val="60000"/>
                    <a:lumOff val="40000"/>
                  </a:schemeClr>
                </a:solidFill>
              </a:rPr>
              <a:t>Make a plan; practice </a:t>
            </a:r>
          </a:p>
        </p:txBody>
      </p:sp>
      <p:sp>
        <p:nvSpPr>
          <p:cNvPr id="8" name="Content Placeholder 7"/>
          <p:cNvSpPr>
            <a:spLocks noGrp="1"/>
          </p:cNvSpPr>
          <p:nvPr>
            <p:ph sz="quarter" idx="4"/>
          </p:nvPr>
        </p:nvSpPr>
        <p:spPr>
          <a:xfrm>
            <a:off x="867876" y="5872280"/>
            <a:ext cx="7177135" cy="844370"/>
          </a:xfrm>
        </p:spPr>
        <p:txBody>
          <a:bodyPr>
            <a:normAutofit/>
          </a:bodyPr>
          <a:lstStyle/>
          <a:p>
            <a:pPr marL="0" indent="0" algn="ctr">
              <a:buNone/>
            </a:pPr>
            <a:r>
              <a:rPr lang="en-US" dirty="0">
                <a:solidFill>
                  <a:srgbClr val="4FD165"/>
                </a:solidFill>
              </a:rPr>
              <a:t>After: Commend the student, hold accountable, be accessible, celebrate successes!</a:t>
            </a:r>
          </a:p>
        </p:txBody>
      </p:sp>
      <p:sp>
        <p:nvSpPr>
          <p:cNvPr id="10" name="Content Placeholder 7">
            <a:extLst>
              <a:ext uri="{FF2B5EF4-FFF2-40B4-BE49-F238E27FC236}">
                <a16:creationId xmlns:a16="http://schemas.microsoft.com/office/drawing/2014/main" id="{88756869-0487-4D0B-9B8D-54311600BBA8}"/>
              </a:ext>
            </a:extLst>
          </p:cNvPr>
          <p:cNvSpPr txBox="1">
            <a:spLocks/>
          </p:cNvSpPr>
          <p:nvPr/>
        </p:nvSpPr>
        <p:spPr>
          <a:xfrm>
            <a:off x="4799632" y="2193442"/>
            <a:ext cx="4041775" cy="3340466"/>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4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buFont typeface="Arial" pitchFamily="34" charset="0"/>
              <a:buNone/>
            </a:pPr>
            <a:r>
              <a:rPr lang="en-US" dirty="0">
                <a:solidFill>
                  <a:schemeClr val="accent6">
                    <a:lumMod val="75000"/>
                  </a:schemeClr>
                </a:solidFill>
              </a:rPr>
              <a:t>During:</a:t>
            </a:r>
          </a:p>
          <a:p>
            <a:r>
              <a:rPr lang="en-US" dirty="0">
                <a:solidFill>
                  <a:schemeClr val="accent6">
                    <a:lumMod val="75000"/>
                  </a:schemeClr>
                </a:solidFill>
              </a:rPr>
              <a:t>Start positive</a:t>
            </a:r>
          </a:p>
          <a:p>
            <a:r>
              <a:rPr lang="en-US" dirty="0">
                <a:solidFill>
                  <a:schemeClr val="accent6">
                    <a:lumMod val="75000"/>
                  </a:schemeClr>
                </a:solidFill>
              </a:rPr>
              <a:t>Student presentation of evidence</a:t>
            </a:r>
          </a:p>
          <a:p>
            <a:r>
              <a:rPr lang="en-US" dirty="0">
                <a:solidFill>
                  <a:schemeClr val="accent6">
                    <a:lumMod val="75000"/>
                  </a:schemeClr>
                </a:solidFill>
              </a:rPr>
              <a:t>Parent questions/input</a:t>
            </a:r>
          </a:p>
          <a:p>
            <a:r>
              <a:rPr lang="en-US" dirty="0">
                <a:solidFill>
                  <a:schemeClr val="accent6">
                    <a:lumMod val="75000"/>
                  </a:schemeClr>
                </a:solidFill>
              </a:rPr>
              <a:t>Teacher input – just the facts</a:t>
            </a:r>
          </a:p>
          <a:p>
            <a:r>
              <a:rPr lang="en-US" dirty="0">
                <a:solidFill>
                  <a:schemeClr val="accent6">
                    <a:lumMod val="75000"/>
                  </a:schemeClr>
                </a:solidFill>
              </a:rPr>
              <a:t>Problem solve and set SMART goals</a:t>
            </a:r>
          </a:p>
          <a:p>
            <a:r>
              <a:rPr lang="en-US" dirty="0">
                <a:solidFill>
                  <a:schemeClr val="accent6">
                    <a:lumMod val="75000"/>
                  </a:schemeClr>
                </a:solidFill>
              </a:rPr>
              <a:t>End on positive note</a:t>
            </a:r>
          </a:p>
        </p:txBody>
      </p:sp>
    </p:spTree>
    <p:extLst>
      <p:ext uri="{BB962C8B-B14F-4D97-AF65-F5344CB8AC3E}">
        <p14:creationId xmlns:p14="http://schemas.microsoft.com/office/powerpoint/2010/main" val="1854026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B5723-380C-4E2E-87C9-7206DBCA7FFB}"/>
              </a:ext>
            </a:extLst>
          </p:cNvPr>
          <p:cNvSpPr>
            <a:spLocks noGrp="1"/>
          </p:cNvSpPr>
          <p:nvPr>
            <p:ph type="title"/>
          </p:nvPr>
        </p:nvSpPr>
        <p:spPr>
          <a:xfrm>
            <a:off x="1831544" y="1443835"/>
            <a:ext cx="7016195" cy="610820"/>
          </a:xfrm>
        </p:spPr>
        <p:txBody>
          <a:bodyPr>
            <a:normAutofit fontScale="90000"/>
          </a:bodyPr>
          <a:lstStyle/>
          <a:p>
            <a:r>
              <a:rPr lang="en-US" dirty="0"/>
              <a:t>SCENARIO 2</a:t>
            </a:r>
          </a:p>
        </p:txBody>
      </p:sp>
      <p:sp>
        <p:nvSpPr>
          <p:cNvPr id="3" name="Content Placeholder 2">
            <a:extLst>
              <a:ext uri="{FF2B5EF4-FFF2-40B4-BE49-F238E27FC236}">
                <a16:creationId xmlns:a16="http://schemas.microsoft.com/office/drawing/2014/main" id="{6798289C-6612-4A37-8675-87D7C516831C}"/>
              </a:ext>
            </a:extLst>
          </p:cNvPr>
          <p:cNvSpPr>
            <a:spLocks noGrp="1"/>
          </p:cNvSpPr>
          <p:nvPr>
            <p:ph idx="1"/>
          </p:nvPr>
        </p:nvSpPr>
        <p:spPr>
          <a:xfrm>
            <a:off x="1823310" y="2207359"/>
            <a:ext cx="7016195" cy="3512215"/>
          </a:xfrm>
        </p:spPr>
        <p:txBody>
          <a:bodyPr/>
          <a:lstStyle/>
          <a:p>
            <a:r>
              <a:rPr lang="en-US" dirty="0"/>
              <a:t>Student led- academic</a:t>
            </a:r>
          </a:p>
          <a:p>
            <a:r>
              <a:rPr lang="en-US" dirty="0"/>
              <a:t>End of 1</a:t>
            </a:r>
            <a:r>
              <a:rPr lang="en-US" baseline="30000" dirty="0"/>
              <a:t>st</a:t>
            </a:r>
            <a:r>
              <a:rPr lang="en-US" dirty="0"/>
              <a:t> nine weeks</a:t>
            </a:r>
          </a:p>
          <a:p>
            <a:r>
              <a:rPr lang="en-US" dirty="0"/>
              <a:t>MS – 6</a:t>
            </a:r>
            <a:r>
              <a:rPr lang="en-US" baseline="30000" dirty="0"/>
              <a:t>th</a:t>
            </a:r>
            <a:r>
              <a:rPr lang="en-US" dirty="0"/>
              <a:t> grade – ELA portfolio</a:t>
            </a:r>
          </a:p>
        </p:txBody>
      </p:sp>
    </p:spTree>
    <p:extLst>
      <p:ext uri="{BB962C8B-B14F-4D97-AF65-F5344CB8AC3E}">
        <p14:creationId xmlns:p14="http://schemas.microsoft.com/office/powerpoint/2010/main" val="945883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23310" y="374900"/>
            <a:ext cx="7177135" cy="532180"/>
          </a:xfrm>
        </p:spPr>
        <p:txBody>
          <a:bodyPr>
            <a:normAutofit fontScale="90000"/>
          </a:bodyPr>
          <a:lstStyle/>
          <a:p>
            <a:r>
              <a:rPr lang="en-US" dirty="0"/>
              <a:t>Academics – Administrative support</a:t>
            </a:r>
          </a:p>
        </p:txBody>
      </p:sp>
      <p:sp>
        <p:nvSpPr>
          <p:cNvPr id="6" name="Content Placeholder 5"/>
          <p:cNvSpPr>
            <a:spLocks noGrp="1"/>
          </p:cNvSpPr>
          <p:nvPr>
            <p:ph sz="half" idx="2"/>
          </p:nvPr>
        </p:nvSpPr>
        <p:spPr>
          <a:xfrm>
            <a:off x="531812" y="1901950"/>
            <a:ext cx="4040188" cy="3340467"/>
          </a:xfrm>
        </p:spPr>
        <p:txBody>
          <a:bodyPr>
            <a:noAutofit/>
          </a:bodyPr>
          <a:lstStyle/>
          <a:p>
            <a:pPr marL="0" indent="0">
              <a:buNone/>
            </a:pPr>
            <a:r>
              <a:rPr lang="en-US" sz="2200" dirty="0">
                <a:solidFill>
                  <a:schemeClr val="tx2">
                    <a:lumMod val="60000"/>
                    <a:lumOff val="40000"/>
                  </a:schemeClr>
                </a:solidFill>
              </a:rPr>
              <a:t>Before:</a:t>
            </a:r>
          </a:p>
          <a:p>
            <a:r>
              <a:rPr lang="en-US" sz="2200" dirty="0">
                <a:solidFill>
                  <a:schemeClr val="tx2">
                    <a:lumMod val="60000"/>
                    <a:lumOff val="40000"/>
                  </a:schemeClr>
                </a:solidFill>
              </a:rPr>
              <a:t>Schedule with </a:t>
            </a:r>
            <a:r>
              <a:rPr lang="en-US" sz="2200" dirty="0" smtClean="0">
                <a:solidFill>
                  <a:schemeClr val="tx2">
                    <a:lumMod val="60000"/>
                    <a:lumOff val="40000"/>
                  </a:schemeClr>
                </a:solidFill>
              </a:rPr>
              <a:t>administrator </a:t>
            </a:r>
            <a:r>
              <a:rPr lang="en-US" sz="2200" dirty="0">
                <a:solidFill>
                  <a:schemeClr val="tx2">
                    <a:lumMod val="60000"/>
                    <a:lumOff val="40000"/>
                  </a:schemeClr>
                </a:solidFill>
              </a:rPr>
              <a:t>and guidance</a:t>
            </a:r>
          </a:p>
          <a:p>
            <a:r>
              <a:rPr lang="en-US" sz="2200" dirty="0">
                <a:solidFill>
                  <a:schemeClr val="tx2">
                    <a:lumMod val="60000"/>
                    <a:lumOff val="40000"/>
                  </a:schemeClr>
                </a:solidFill>
              </a:rPr>
              <a:t>Review data/documentation with those involved (</a:t>
            </a:r>
            <a:r>
              <a:rPr lang="en-US" sz="2200" dirty="0" smtClean="0">
                <a:solidFill>
                  <a:schemeClr val="tx2">
                    <a:lumMod val="60000"/>
                    <a:lumOff val="40000"/>
                  </a:schemeClr>
                </a:solidFill>
              </a:rPr>
              <a:t>admin., </a:t>
            </a:r>
            <a:r>
              <a:rPr lang="en-US" sz="2200" dirty="0">
                <a:solidFill>
                  <a:schemeClr val="tx2">
                    <a:lumMod val="60000"/>
                    <a:lumOff val="40000"/>
                  </a:schemeClr>
                </a:solidFill>
              </a:rPr>
              <a:t>guidance, </a:t>
            </a:r>
            <a:r>
              <a:rPr lang="en-US" sz="2200" dirty="0" err="1">
                <a:solidFill>
                  <a:schemeClr val="tx2">
                    <a:lumMod val="60000"/>
                    <a:lumOff val="40000"/>
                  </a:schemeClr>
                </a:solidFill>
              </a:rPr>
              <a:t>SpEd</a:t>
            </a:r>
            <a:r>
              <a:rPr lang="en-US" sz="2200" dirty="0">
                <a:solidFill>
                  <a:schemeClr val="tx2">
                    <a:lumMod val="60000"/>
                    <a:lumOff val="40000"/>
                  </a:schemeClr>
                </a:solidFill>
              </a:rPr>
              <a:t>, others)</a:t>
            </a:r>
          </a:p>
          <a:p>
            <a:r>
              <a:rPr lang="en-US" sz="2200" dirty="0">
                <a:solidFill>
                  <a:schemeClr val="tx2">
                    <a:lumMod val="60000"/>
                    <a:lumOff val="40000"/>
                  </a:schemeClr>
                </a:solidFill>
              </a:rPr>
              <a:t>Have resources and recommendations in place</a:t>
            </a:r>
          </a:p>
          <a:p>
            <a:r>
              <a:rPr lang="en-US" sz="2200" dirty="0">
                <a:solidFill>
                  <a:schemeClr val="tx2">
                    <a:lumMod val="60000"/>
                    <a:lumOff val="40000"/>
                  </a:schemeClr>
                </a:solidFill>
              </a:rPr>
              <a:t>Create an agenda	</a:t>
            </a:r>
          </a:p>
        </p:txBody>
      </p:sp>
      <p:sp>
        <p:nvSpPr>
          <p:cNvPr id="8" name="Content Placeholder 7"/>
          <p:cNvSpPr>
            <a:spLocks noGrp="1"/>
          </p:cNvSpPr>
          <p:nvPr>
            <p:ph sz="quarter" idx="4"/>
          </p:nvPr>
        </p:nvSpPr>
        <p:spPr>
          <a:xfrm>
            <a:off x="983432" y="5602137"/>
            <a:ext cx="7177135" cy="844370"/>
          </a:xfrm>
        </p:spPr>
        <p:txBody>
          <a:bodyPr>
            <a:normAutofit fontScale="85000" lnSpcReduction="10000"/>
          </a:bodyPr>
          <a:lstStyle/>
          <a:p>
            <a:pPr marL="0" indent="0" algn="ctr">
              <a:buNone/>
            </a:pPr>
            <a:r>
              <a:rPr lang="en-US" dirty="0">
                <a:solidFill>
                  <a:srgbClr val="4FD165"/>
                </a:solidFill>
              </a:rPr>
              <a:t>After: Send a short thank you note of encouragement to parent; send a brief thank you to support personnel; follow through!</a:t>
            </a:r>
          </a:p>
        </p:txBody>
      </p:sp>
      <p:sp>
        <p:nvSpPr>
          <p:cNvPr id="10" name="Content Placeholder 7">
            <a:extLst>
              <a:ext uri="{FF2B5EF4-FFF2-40B4-BE49-F238E27FC236}">
                <a16:creationId xmlns:a16="http://schemas.microsoft.com/office/drawing/2014/main" id="{88756869-0487-4D0B-9B8D-54311600BBA8}"/>
              </a:ext>
            </a:extLst>
          </p:cNvPr>
          <p:cNvSpPr txBox="1">
            <a:spLocks/>
          </p:cNvSpPr>
          <p:nvPr/>
        </p:nvSpPr>
        <p:spPr>
          <a:xfrm>
            <a:off x="4877410" y="1443835"/>
            <a:ext cx="4041775" cy="334046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buFont typeface="Arial" pitchFamily="34" charset="0"/>
              <a:buNone/>
            </a:pPr>
            <a:r>
              <a:rPr lang="en-US" sz="1800" dirty="0">
                <a:solidFill>
                  <a:schemeClr val="accent6">
                    <a:lumMod val="75000"/>
                  </a:schemeClr>
                </a:solidFill>
              </a:rPr>
              <a:t>During:</a:t>
            </a:r>
          </a:p>
          <a:p>
            <a:r>
              <a:rPr lang="en-US" sz="1800" dirty="0">
                <a:solidFill>
                  <a:schemeClr val="accent6">
                    <a:lumMod val="75000"/>
                  </a:schemeClr>
                </a:solidFill>
              </a:rPr>
              <a:t>Start positive</a:t>
            </a:r>
          </a:p>
          <a:p>
            <a:r>
              <a:rPr lang="en-US" sz="1800" dirty="0">
                <a:solidFill>
                  <a:schemeClr val="accent6">
                    <a:lumMod val="75000"/>
                  </a:schemeClr>
                </a:solidFill>
              </a:rPr>
              <a:t>Present areas of strength and areas for growth</a:t>
            </a:r>
          </a:p>
          <a:p>
            <a:r>
              <a:rPr lang="en-US" sz="1800" dirty="0">
                <a:solidFill>
                  <a:schemeClr val="accent6">
                    <a:lumMod val="75000"/>
                  </a:schemeClr>
                </a:solidFill>
              </a:rPr>
              <a:t>Input from support personnel</a:t>
            </a:r>
          </a:p>
          <a:p>
            <a:r>
              <a:rPr lang="en-US" sz="1800" dirty="0">
                <a:solidFill>
                  <a:schemeClr val="accent6">
                    <a:lumMod val="75000"/>
                  </a:schemeClr>
                </a:solidFill>
              </a:rPr>
              <a:t>Input/questions from parent</a:t>
            </a:r>
          </a:p>
          <a:p>
            <a:r>
              <a:rPr lang="en-US" sz="1800" dirty="0">
                <a:solidFill>
                  <a:schemeClr val="accent6">
                    <a:lumMod val="75000"/>
                  </a:schemeClr>
                </a:solidFill>
              </a:rPr>
              <a:t>Involve students as needed</a:t>
            </a:r>
          </a:p>
          <a:p>
            <a:r>
              <a:rPr lang="en-US" sz="1800" dirty="0">
                <a:solidFill>
                  <a:schemeClr val="accent6">
                    <a:lumMod val="75000"/>
                  </a:schemeClr>
                </a:solidFill>
              </a:rPr>
              <a:t>Present resources, suggestions and come to consensus</a:t>
            </a:r>
          </a:p>
          <a:p>
            <a:r>
              <a:rPr lang="en-US" sz="1800" dirty="0">
                <a:solidFill>
                  <a:schemeClr val="accent6">
                    <a:lumMod val="75000"/>
                  </a:schemeClr>
                </a:solidFill>
              </a:rPr>
              <a:t>Make a plan</a:t>
            </a:r>
          </a:p>
          <a:p>
            <a:r>
              <a:rPr lang="en-US" sz="1800" dirty="0">
                <a:solidFill>
                  <a:schemeClr val="accent6">
                    <a:lumMod val="75000"/>
                  </a:schemeClr>
                </a:solidFill>
              </a:rPr>
              <a:t>Schedule a follow up</a:t>
            </a:r>
          </a:p>
          <a:p>
            <a:r>
              <a:rPr lang="en-US" sz="1800" dirty="0">
                <a:solidFill>
                  <a:schemeClr val="accent6">
                    <a:lumMod val="75000"/>
                  </a:schemeClr>
                </a:solidFill>
              </a:rPr>
              <a:t>End on positive note</a:t>
            </a:r>
          </a:p>
        </p:txBody>
      </p:sp>
    </p:spTree>
    <p:extLst>
      <p:ext uri="{BB962C8B-B14F-4D97-AF65-F5344CB8AC3E}">
        <p14:creationId xmlns:p14="http://schemas.microsoft.com/office/powerpoint/2010/main" val="3748363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EE7C6-8142-4012-8DF8-8094CF9E8AB5}"/>
              </a:ext>
            </a:extLst>
          </p:cNvPr>
          <p:cNvSpPr>
            <a:spLocks noGrp="1"/>
          </p:cNvSpPr>
          <p:nvPr>
            <p:ph type="title"/>
          </p:nvPr>
        </p:nvSpPr>
        <p:spPr/>
        <p:txBody>
          <a:bodyPr>
            <a:normAutofit fontScale="90000"/>
          </a:bodyPr>
          <a:lstStyle/>
          <a:p>
            <a:r>
              <a:rPr lang="en-US" dirty="0"/>
              <a:t>SCENARIO 3</a:t>
            </a:r>
          </a:p>
        </p:txBody>
      </p:sp>
      <p:sp>
        <p:nvSpPr>
          <p:cNvPr id="3" name="Content Placeholder 2">
            <a:extLst>
              <a:ext uri="{FF2B5EF4-FFF2-40B4-BE49-F238E27FC236}">
                <a16:creationId xmlns:a16="http://schemas.microsoft.com/office/drawing/2014/main" id="{2378DF6B-889D-4769-831E-EE555FFC07FA}"/>
              </a:ext>
            </a:extLst>
          </p:cNvPr>
          <p:cNvSpPr>
            <a:spLocks noGrp="1"/>
          </p:cNvSpPr>
          <p:nvPr>
            <p:ph idx="1"/>
          </p:nvPr>
        </p:nvSpPr>
        <p:spPr/>
        <p:txBody>
          <a:bodyPr/>
          <a:lstStyle/>
          <a:p>
            <a:r>
              <a:rPr lang="en-US" dirty="0"/>
              <a:t>Administrator Support – academics</a:t>
            </a:r>
          </a:p>
          <a:p>
            <a:r>
              <a:rPr lang="en-US" dirty="0"/>
              <a:t>End of 3</a:t>
            </a:r>
            <a:r>
              <a:rPr lang="en-US" baseline="30000" dirty="0"/>
              <a:t>rd</a:t>
            </a:r>
            <a:r>
              <a:rPr lang="en-US" dirty="0"/>
              <a:t> nine weeks- Reading concerns</a:t>
            </a:r>
          </a:p>
          <a:p>
            <a:r>
              <a:rPr lang="en-US" dirty="0"/>
              <a:t>Possible retention – Second grader</a:t>
            </a:r>
          </a:p>
        </p:txBody>
      </p:sp>
    </p:spTree>
    <p:extLst>
      <p:ext uri="{BB962C8B-B14F-4D97-AF65-F5344CB8AC3E}">
        <p14:creationId xmlns:p14="http://schemas.microsoft.com/office/powerpoint/2010/main" val="17329151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56358</TotalTime>
  <Words>1611</Words>
  <Application>Microsoft Office PowerPoint</Application>
  <PresentationFormat>On-screen Show (4:3)</PresentationFormat>
  <Paragraphs>195</Paragraphs>
  <Slides>15</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Together is better…  </vt:lpstr>
      <vt:lpstr>Types of conferences</vt:lpstr>
      <vt:lpstr>Conferencing 101</vt:lpstr>
      <vt:lpstr>Academics – Teacher led</vt:lpstr>
      <vt:lpstr>SCENARIO 1</vt:lpstr>
      <vt:lpstr>Academics – Student led</vt:lpstr>
      <vt:lpstr>SCENARIO 2</vt:lpstr>
      <vt:lpstr>Academics – Administrative support</vt:lpstr>
      <vt:lpstr>SCENARIO 3</vt:lpstr>
      <vt:lpstr>Social- behavioral concerns</vt:lpstr>
      <vt:lpstr>Teacher initiated</vt:lpstr>
      <vt:lpstr>SCENARIO  4</vt:lpstr>
      <vt:lpstr>Parent Initiated</vt:lpstr>
      <vt:lpstr>SCENARIO 5</vt:lpstr>
      <vt:lpstr>Q and A?</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Computer User</cp:lastModifiedBy>
  <cp:revision>63</cp:revision>
  <dcterms:created xsi:type="dcterms:W3CDTF">2013-08-21T19:17:07Z</dcterms:created>
  <dcterms:modified xsi:type="dcterms:W3CDTF">2020-05-01T16:53:55Z</dcterms:modified>
</cp:coreProperties>
</file>